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4" r:id="rId2"/>
    <p:sldId id="275" r:id="rId3"/>
    <p:sldId id="259" r:id="rId4"/>
    <p:sldId id="284" r:id="rId5"/>
    <p:sldId id="260" r:id="rId6"/>
    <p:sldId id="258" r:id="rId7"/>
    <p:sldId id="276" r:id="rId8"/>
    <p:sldId id="257" r:id="rId9"/>
    <p:sldId id="261" r:id="rId10"/>
    <p:sldId id="277" r:id="rId11"/>
    <p:sldId id="279" r:id="rId12"/>
    <p:sldId id="278" r:id="rId13"/>
    <p:sldId id="262" r:id="rId14"/>
    <p:sldId id="263" r:id="rId15"/>
    <p:sldId id="264" r:id="rId16"/>
    <p:sldId id="265" r:id="rId17"/>
    <p:sldId id="280" r:id="rId18"/>
    <p:sldId id="272" r:id="rId19"/>
    <p:sldId id="273" r:id="rId20"/>
    <p:sldId id="270" r:id="rId21"/>
    <p:sldId id="271" r:id="rId22"/>
    <p:sldId id="283" r:id="rId23"/>
    <p:sldId id="267" r:id="rId24"/>
    <p:sldId id="281" r:id="rId25"/>
    <p:sldId id="268" r:id="rId26"/>
    <p:sldId id="282" r:id="rId27"/>
    <p:sldId id="26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6C3958-894A-4BFE-AFD1-880B81BA3729}" type="datetimeFigureOut">
              <a:rPr lang="en-US" smtClean="0"/>
              <a:t>5/29/2015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5E398-DDD9-41D8-8ED6-837A42E68E78}" type="slidenum">
              <a:rPr lang="en-US" smtClean="0"/>
              <a:t>‹#›</a:t>
            </a:fld>
            <a:endParaRPr lang="en-US" dirty="0"/>
          </a:p>
        </p:txBody>
      </p:sp>
    </p:spTree>
    <p:extLst>
      <p:ext uri="{BB962C8B-B14F-4D97-AF65-F5344CB8AC3E}">
        <p14:creationId xmlns:p14="http://schemas.microsoft.com/office/powerpoint/2010/main" val="282025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C80BCBF-8DFB-4B01-95F7-332C0D015985}" type="slidenum">
              <a:rPr lang="en-US" smtClean="0"/>
              <a:pPr/>
              <a:t>6</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smtClean="0"/>
              <a:t>2004</a:t>
            </a:r>
          </a:p>
          <a:p>
            <a:pPr eaLnBrk="1" hangingPunct="1"/>
            <a:r>
              <a:rPr lang="en-US" dirty="0" smtClean="0"/>
              <a:t>Strategic inflection point</a:t>
            </a:r>
          </a:p>
        </p:txBody>
      </p:sp>
    </p:spTree>
    <p:extLst>
      <p:ext uri="{BB962C8B-B14F-4D97-AF65-F5344CB8AC3E}">
        <p14:creationId xmlns:p14="http://schemas.microsoft.com/office/powerpoint/2010/main" val="84915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D8B254C-5E2A-4D35-9A05-F0DE62191AD1}" type="slidenum">
              <a:rPr lang="en-US" smtClean="0"/>
              <a:pPr/>
              <a:t>8</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lIns="91121" tIns="45561" rIns="91121" bIns="45561"/>
          <a:lstStyle/>
          <a:p>
            <a:pPr eaLnBrk="1" hangingPunct="1"/>
            <a:r>
              <a:rPr lang="en-US" dirty="0" smtClean="0"/>
              <a:t>I have been fooling around with this for a some time.  Here’s my sequence of events:</a:t>
            </a:r>
          </a:p>
          <a:p>
            <a:pPr eaLnBrk="1" hangingPunct="1"/>
            <a:endParaRPr lang="en-US" dirty="0" smtClean="0"/>
          </a:p>
          <a:p>
            <a:pPr eaLnBrk="1" hangingPunct="1"/>
            <a:r>
              <a:rPr lang="en-US" dirty="0" smtClean="0"/>
              <a:t>First I moved the whole helix picture into Photoshop.  Cut out the helix  and saved it with transparent background.  But, I could not figure out how to make the file a reasonable size, make the edges not have little white dots and preserve transparency.</a:t>
            </a:r>
          </a:p>
          <a:p>
            <a:pPr eaLnBrk="1" hangingPunct="1"/>
            <a:endParaRPr lang="en-US" dirty="0" smtClean="0"/>
          </a:p>
          <a:p>
            <a:pPr eaLnBrk="1" hangingPunct="1"/>
            <a:r>
              <a:rPr lang="en-US" dirty="0" smtClean="0"/>
              <a:t>In Powerpoint, I put a blue gradient fill on top of the people helix so you can read the letters.  Next I imported my cut out helix into this slide and put it on top of the gradient, exactly registered with the helix beneath the blue gradient fill.  (it is not here now - because the  file is too big).</a:t>
            </a:r>
          </a:p>
          <a:p>
            <a:pPr eaLnBrk="1" hangingPunct="1"/>
            <a:endParaRPr lang="en-US" dirty="0" smtClean="0"/>
          </a:p>
          <a:p>
            <a:pPr eaLnBrk="1" hangingPunct="1"/>
            <a:r>
              <a:rPr lang="en-US" dirty="0" smtClean="0"/>
              <a:t>This gave me a nice sharp helix with clean whites and colors AND yellow type that the audience could read.  Can you do this or do something that gives the result I want?</a:t>
            </a:r>
          </a:p>
          <a:p>
            <a:pPr eaLnBrk="1" hangingPunct="1"/>
            <a:endParaRPr lang="en-US" dirty="0" smtClean="0"/>
          </a:p>
        </p:txBody>
      </p:sp>
    </p:spTree>
    <p:extLst>
      <p:ext uri="{BB962C8B-B14F-4D97-AF65-F5344CB8AC3E}">
        <p14:creationId xmlns:p14="http://schemas.microsoft.com/office/powerpoint/2010/main" val="152235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90447DF-FC55-4030-921F-8BDF165D6B7F}" type="slidenum">
              <a:rPr lang="en-US" smtClean="0"/>
              <a:pPr/>
              <a:t>13</a:t>
            </a:fld>
            <a:endParaRPr lang="en-US" dirty="0" smtClean="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lIns="91117" tIns="45560" rIns="91117" bIns="45560"/>
          <a:lstStyle/>
          <a:p>
            <a:pPr eaLnBrk="1" hangingPunct="1"/>
            <a:r>
              <a:rPr lang="en-US" sz="1600" b="1" dirty="0"/>
              <a:t>The defined processes include factors that increase susceptibility to cancer, mechanisms that convert pre-cancerous cells to a malignant stage, and further progression to metastatic disease. Understanding these processes provides multiple opportunities throughout the disease process for intervention.</a:t>
            </a:r>
          </a:p>
          <a:p>
            <a:pPr eaLnBrk="1" hangingPunct="1"/>
            <a:endParaRPr lang="en-US" sz="1600" b="1" dirty="0"/>
          </a:p>
          <a:p>
            <a:pPr eaLnBrk="1" hangingPunct="1"/>
            <a:r>
              <a:rPr lang="en-US" sz="1600" b="1" dirty="0"/>
              <a:t>[Arrows will zoom down]</a:t>
            </a:r>
          </a:p>
        </p:txBody>
      </p:sp>
    </p:spTree>
    <p:extLst>
      <p:ext uri="{BB962C8B-B14F-4D97-AF65-F5344CB8AC3E}">
        <p14:creationId xmlns:p14="http://schemas.microsoft.com/office/powerpoint/2010/main" val="1343807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169ADF3-B769-4199-ABF9-631923C74CEB}" type="slidenum">
              <a:rPr lang="en-US" smtClean="0"/>
              <a:pPr/>
              <a:t>25</a:t>
            </a:fld>
            <a:endParaRPr lang="en-US" dirty="0" smtClean="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lIns="91121" tIns="45561" rIns="91121" bIns="45561"/>
          <a:lstStyle/>
          <a:p>
            <a:pPr eaLnBrk="1" hangingPunct="1"/>
            <a:r>
              <a:rPr lang="en-US" dirty="0" smtClean="0"/>
              <a:t>October 2004</a:t>
            </a:r>
          </a:p>
        </p:txBody>
      </p:sp>
    </p:spTree>
    <p:extLst>
      <p:ext uri="{BB962C8B-B14F-4D97-AF65-F5344CB8AC3E}">
        <p14:creationId xmlns:p14="http://schemas.microsoft.com/office/powerpoint/2010/main" val="3591008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6EE38F-9B3E-4C7D-A817-3B717FBE0C8B}" type="datetimeFigureOut">
              <a:rPr lang="en-US" smtClean="0"/>
              <a:t>5/29/2015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8E2765-0825-4ADD-9C84-39956BFEB001}" type="slidenum">
              <a:rPr lang="en-US" smtClean="0"/>
              <a:t>‹#›</a:t>
            </a:fld>
            <a:endParaRPr lang="en-US" dirty="0"/>
          </a:p>
        </p:txBody>
      </p:sp>
    </p:spTree>
    <p:extLst>
      <p:ext uri="{BB962C8B-B14F-4D97-AF65-F5344CB8AC3E}">
        <p14:creationId xmlns:p14="http://schemas.microsoft.com/office/powerpoint/2010/main" val="2987264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EE38F-9B3E-4C7D-A817-3B717FBE0C8B}" type="datetimeFigureOut">
              <a:rPr lang="en-US" smtClean="0"/>
              <a:t>5/29/2015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8E2765-0825-4ADD-9C84-39956BFEB001}" type="slidenum">
              <a:rPr lang="en-US" smtClean="0"/>
              <a:t>‹#›</a:t>
            </a:fld>
            <a:endParaRPr lang="en-US" dirty="0"/>
          </a:p>
        </p:txBody>
      </p:sp>
    </p:spTree>
    <p:extLst>
      <p:ext uri="{BB962C8B-B14F-4D97-AF65-F5344CB8AC3E}">
        <p14:creationId xmlns:p14="http://schemas.microsoft.com/office/powerpoint/2010/main" val="125422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EE38F-9B3E-4C7D-A817-3B717FBE0C8B}" type="datetimeFigureOut">
              <a:rPr lang="en-US" smtClean="0"/>
              <a:t>5/29/2015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8E2765-0825-4ADD-9C84-39956BFEB001}" type="slidenum">
              <a:rPr lang="en-US" smtClean="0"/>
              <a:t>‹#›</a:t>
            </a:fld>
            <a:endParaRPr lang="en-US" dirty="0"/>
          </a:p>
        </p:txBody>
      </p:sp>
    </p:spTree>
    <p:extLst>
      <p:ext uri="{BB962C8B-B14F-4D97-AF65-F5344CB8AC3E}">
        <p14:creationId xmlns:p14="http://schemas.microsoft.com/office/powerpoint/2010/main" val="144568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EE38F-9B3E-4C7D-A817-3B717FBE0C8B}" type="datetimeFigureOut">
              <a:rPr lang="en-US" smtClean="0"/>
              <a:t>5/29/2015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8E2765-0825-4ADD-9C84-39956BFEB001}" type="slidenum">
              <a:rPr lang="en-US" smtClean="0"/>
              <a:t>‹#›</a:t>
            </a:fld>
            <a:endParaRPr lang="en-US" dirty="0"/>
          </a:p>
        </p:txBody>
      </p:sp>
    </p:spTree>
    <p:extLst>
      <p:ext uri="{BB962C8B-B14F-4D97-AF65-F5344CB8AC3E}">
        <p14:creationId xmlns:p14="http://schemas.microsoft.com/office/powerpoint/2010/main" val="1552420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6EE38F-9B3E-4C7D-A817-3B717FBE0C8B}" type="datetimeFigureOut">
              <a:rPr lang="en-US" smtClean="0"/>
              <a:t>5/29/2015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8E2765-0825-4ADD-9C84-39956BFEB001}" type="slidenum">
              <a:rPr lang="en-US" smtClean="0"/>
              <a:t>‹#›</a:t>
            </a:fld>
            <a:endParaRPr lang="en-US" dirty="0"/>
          </a:p>
        </p:txBody>
      </p:sp>
    </p:spTree>
    <p:extLst>
      <p:ext uri="{BB962C8B-B14F-4D97-AF65-F5344CB8AC3E}">
        <p14:creationId xmlns:p14="http://schemas.microsoft.com/office/powerpoint/2010/main" val="18590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6EE38F-9B3E-4C7D-A817-3B717FBE0C8B}" type="datetimeFigureOut">
              <a:rPr lang="en-US" smtClean="0"/>
              <a:t>5/29/2015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8E2765-0825-4ADD-9C84-39956BFEB001}" type="slidenum">
              <a:rPr lang="en-US" smtClean="0"/>
              <a:t>‹#›</a:t>
            </a:fld>
            <a:endParaRPr lang="en-US" dirty="0"/>
          </a:p>
        </p:txBody>
      </p:sp>
    </p:spTree>
    <p:extLst>
      <p:ext uri="{BB962C8B-B14F-4D97-AF65-F5344CB8AC3E}">
        <p14:creationId xmlns:p14="http://schemas.microsoft.com/office/powerpoint/2010/main" val="11531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6EE38F-9B3E-4C7D-A817-3B717FBE0C8B}" type="datetimeFigureOut">
              <a:rPr lang="en-US" smtClean="0"/>
              <a:t>5/29/2015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8E2765-0825-4ADD-9C84-39956BFEB001}" type="slidenum">
              <a:rPr lang="en-US" smtClean="0"/>
              <a:t>‹#›</a:t>
            </a:fld>
            <a:endParaRPr lang="en-US" dirty="0"/>
          </a:p>
        </p:txBody>
      </p:sp>
    </p:spTree>
    <p:extLst>
      <p:ext uri="{BB962C8B-B14F-4D97-AF65-F5344CB8AC3E}">
        <p14:creationId xmlns:p14="http://schemas.microsoft.com/office/powerpoint/2010/main" val="3641041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6EE38F-9B3E-4C7D-A817-3B717FBE0C8B}" type="datetimeFigureOut">
              <a:rPr lang="en-US" smtClean="0"/>
              <a:t>5/29/2015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8E2765-0825-4ADD-9C84-39956BFEB001}" type="slidenum">
              <a:rPr lang="en-US" smtClean="0"/>
              <a:t>‹#›</a:t>
            </a:fld>
            <a:endParaRPr lang="en-US" dirty="0"/>
          </a:p>
        </p:txBody>
      </p:sp>
    </p:spTree>
    <p:extLst>
      <p:ext uri="{BB962C8B-B14F-4D97-AF65-F5344CB8AC3E}">
        <p14:creationId xmlns:p14="http://schemas.microsoft.com/office/powerpoint/2010/main" val="134075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EE38F-9B3E-4C7D-A817-3B717FBE0C8B}" type="datetimeFigureOut">
              <a:rPr lang="en-US" smtClean="0"/>
              <a:t>5/29/2015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8E2765-0825-4ADD-9C84-39956BFEB001}" type="slidenum">
              <a:rPr lang="en-US" smtClean="0"/>
              <a:t>‹#›</a:t>
            </a:fld>
            <a:endParaRPr lang="en-US" dirty="0"/>
          </a:p>
        </p:txBody>
      </p:sp>
    </p:spTree>
    <p:extLst>
      <p:ext uri="{BB962C8B-B14F-4D97-AF65-F5344CB8AC3E}">
        <p14:creationId xmlns:p14="http://schemas.microsoft.com/office/powerpoint/2010/main" val="2101157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EE38F-9B3E-4C7D-A817-3B717FBE0C8B}" type="datetimeFigureOut">
              <a:rPr lang="en-US" smtClean="0"/>
              <a:t>5/29/2015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8E2765-0825-4ADD-9C84-39956BFEB001}" type="slidenum">
              <a:rPr lang="en-US" smtClean="0"/>
              <a:t>‹#›</a:t>
            </a:fld>
            <a:endParaRPr lang="en-US" dirty="0"/>
          </a:p>
        </p:txBody>
      </p:sp>
    </p:spTree>
    <p:extLst>
      <p:ext uri="{BB962C8B-B14F-4D97-AF65-F5344CB8AC3E}">
        <p14:creationId xmlns:p14="http://schemas.microsoft.com/office/powerpoint/2010/main" val="57899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EE38F-9B3E-4C7D-A817-3B717FBE0C8B}" type="datetimeFigureOut">
              <a:rPr lang="en-US" smtClean="0"/>
              <a:t>5/29/2015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8E2765-0825-4ADD-9C84-39956BFEB001}" type="slidenum">
              <a:rPr lang="en-US" smtClean="0"/>
              <a:t>‹#›</a:t>
            </a:fld>
            <a:endParaRPr lang="en-US" dirty="0"/>
          </a:p>
        </p:txBody>
      </p:sp>
    </p:spTree>
    <p:extLst>
      <p:ext uri="{BB962C8B-B14F-4D97-AF65-F5344CB8AC3E}">
        <p14:creationId xmlns:p14="http://schemas.microsoft.com/office/powerpoint/2010/main" val="340936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EE38F-9B3E-4C7D-A817-3B717FBE0C8B}" type="datetimeFigureOut">
              <a:rPr lang="en-US" smtClean="0"/>
              <a:t>5/29/2015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E2765-0825-4ADD-9C84-39956BFEB001}" type="slidenum">
              <a:rPr lang="en-US" smtClean="0"/>
              <a:t>‹#›</a:t>
            </a:fld>
            <a:endParaRPr lang="en-US" dirty="0"/>
          </a:p>
        </p:txBody>
      </p:sp>
    </p:spTree>
    <p:extLst>
      <p:ext uri="{BB962C8B-B14F-4D97-AF65-F5344CB8AC3E}">
        <p14:creationId xmlns:p14="http://schemas.microsoft.com/office/powerpoint/2010/main" val="3628664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hyperlink" Target="http://www3.cancer.gov/cancercenters/centerslist.html" TargetMode="External"/><Relationship Id="rId7" Type="http://schemas.openxmlformats.org/officeDocument/2006/relationships/hyperlink" Target="http://images.google.com/imgres?imgurl=www.nature.com/nsu/010215/images/mouse.jpg&amp;imgrefurl=http://www.nature.com/nsu/010215/010215-1.html&amp;h=152&amp;w=159&amp;prev=/images?q%3Dmouse%26svnum%3D10%26hl%3Den%26lr%3D%26ie%3DUTF-8%26sa%3DN" TargetMode="External"/><Relationship Id="rId12"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oleObject" Target="../embeddings/oleObject1.bin"/><Relationship Id="rId10" Type="http://schemas.openxmlformats.org/officeDocument/2006/relationships/image" Target="../media/image17.jpeg"/><Relationship Id="rId4" Type="http://schemas.openxmlformats.org/officeDocument/2006/relationships/image" Target="../media/image14.png"/><Relationship Id="rId9" Type="http://schemas.openxmlformats.org/officeDocument/2006/relationships/image" Target="../media/image16.jpeg"/><Relationship Id="rId1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C000"/>
                </a:solidFill>
              </a:rPr>
              <a:t>One Mind for Research Summit</a:t>
            </a:r>
            <a:endParaRPr lang="en-US" dirty="0">
              <a:solidFill>
                <a:srgbClr val="FFC000"/>
              </a:solidFill>
            </a:endParaRPr>
          </a:p>
        </p:txBody>
      </p:sp>
      <p:sp>
        <p:nvSpPr>
          <p:cNvPr id="3" name="Subtitle 2"/>
          <p:cNvSpPr>
            <a:spLocks noGrp="1"/>
          </p:cNvSpPr>
          <p:nvPr>
            <p:ph type="subTitle" idx="1"/>
          </p:nvPr>
        </p:nvSpPr>
        <p:spPr>
          <a:xfrm>
            <a:off x="1371600" y="3505200"/>
            <a:ext cx="6400800" cy="2133600"/>
          </a:xfrm>
        </p:spPr>
        <p:txBody>
          <a:bodyPr>
            <a:normAutofit/>
          </a:bodyPr>
          <a:lstStyle/>
          <a:p>
            <a:r>
              <a:rPr lang="en-US" dirty="0" smtClean="0">
                <a:latin typeface="Arial Black" panose="020B0A04020102020204" pitchFamily="34" charset="0"/>
              </a:rPr>
              <a:t>“You Are Now Where Cancer Was”</a:t>
            </a:r>
          </a:p>
          <a:p>
            <a:endParaRPr lang="en-US" dirty="0" smtClean="0">
              <a:latin typeface="Arial Black" panose="020B0A04020102020204" pitchFamily="34" charset="0"/>
            </a:endParaRPr>
          </a:p>
          <a:p>
            <a:r>
              <a:rPr lang="en-US" sz="2400" dirty="0" smtClean="0"/>
              <a:t>(so what can the future learn from the past?)</a:t>
            </a:r>
            <a:endParaRPr lang="en-US" sz="2400" dirty="0"/>
          </a:p>
        </p:txBody>
      </p:sp>
    </p:spTree>
    <p:extLst>
      <p:ext uri="{BB962C8B-B14F-4D97-AF65-F5344CB8AC3E}">
        <p14:creationId xmlns:p14="http://schemas.microsoft.com/office/powerpoint/2010/main" val="3783777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5"/>
          <p:cNvGrpSpPr>
            <a:grpSpLocks/>
          </p:cNvGrpSpPr>
          <p:nvPr/>
        </p:nvGrpSpPr>
        <p:grpSpPr bwMode="auto">
          <a:xfrm>
            <a:off x="240506" y="23019"/>
            <a:ext cx="9142413" cy="6856412"/>
            <a:chOff x="0" y="0"/>
            <a:chExt cx="5759" cy="4319"/>
          </a:xfrm>
        </p:grpSpPr>
        <p:pic>
          <p:nvPicPr>
            <p:cNvPr id="21544" name="Picture 6" descr="BackNu"/>
            <p:cNvPicPr>
              <a:picLocks noChangeAspect="1" noChangeArrowheads="1"/>
            </p:cNvPicPr>
            <p:nvPr/>
          </p:nvPicPr>
          <p:blipFill>
            <a:blip r:embed="rId2"/>
            <a:srcRect/>
            <a:stretch>
              <a:fillRect/>
            </a:stretch>
          </p:blipFill>
          <p:spPr bwMode="auto">
            <a:xfrm>
              <a:off x="0" y="0"/>
              <a:ext cx="5759" cy="4319"/>
            </a:xfrm>
            <a:prstGeom prst="rect">
              <a:avLst/>
            </a:prstGeom>
            <a:gradFill rotWithShape="0">
              <a:gsLst>
                <a:gs pos="0">
                  <a:schemeClr val="tx1"/>
                </a:gs>
                <a:gs pos="100000">
                  <a:srgbClr val="FFCC00"/>
                </a:gs>
              </a:gsLst>
              <a:lin ang="5400000" scaled="1"/>
            </a:gradFill>
            <a:ln w="3175">
              <a:noFill/>
              <a:miter lim="800000"/>
              <a:headEnd/>
              <a:tailEnd/>
            </a:ln>
          </p:spPr>
        </p:pic>
        <p:sp>
          <p:nvSpPr>
            <p:cNvPr id="21545" name="Oval 7"/>
            <p:cNvSpPr>
              <a:spLocks noChangeArrowheads="1"/>
            </p:cNvSpPr>
            <p:nvPr/>
          </p:nvSpPr>
          <p:spPr bwMode="auto">
            <a:xfrm>
              <a:off x="1655" y="1657"/>
              <a:ext cx="1632" cy="1627"/>
            </a:xfrm>
            <a:prstGeom prst="ellipse">
              <a:avLst/>
            </a:prstGeom>
            <a:noFill/>
            <a:ln w="3175">
              <a:noFill/>
              <a:round/>
              <a:headEnd/>
              <a:tailEnd/>
            </a:ln>
          </p:spPr>
          <p:txBody>
            <a:bodyPr wrap="none" anchor="ctr"/>
            <a:lstStyle/>
            <a:p>
              <a:endParaRPr lang="en-US" dirty="0"/>
            </a:p>
          </p:txBody>
        </p:sp>
      </p:grpSp>
      <p:sp>
        <p:nvSpPr>
          <p:cNvPr id="3332104" name="Line 8"/>
          <p:cNvSpPr>
            <a:spLocks noChangeShapeType="1"/>
          </p:cNvSpPr>
          <p:nvPr/>
        </p:nvSpPr>
        <p:spPr bwMode="auto">
          <a:xfrm>
            <a:off x="2570163" y="2719388"/>
            <a:ext cx="668337" cy="385762"/>
          </a:xfrm>
          <a:prstGeom prst="line">
            <a:avLst/>
          </a:prstGeom>
          <a:noFill/>
          <a:ln w="76200">
            <a:solidFill>
              <a:srgbClr val="127747"/>
            </a:solidFill>
            <a:round/>
            <a:headEnd/>
            <a:tailEnd/>
          </a:ln>
          <a:effectLst>
            <a:outerShdw dist="35921" dir="2700000" algn="ctr" rotWithShape="0">
              <a:schemeClr val="bg2"/>
            </a:outerShdw>
          </a:effectLst>
        </p:spPr>
        <p:txBody>
          <a:bodyPr wrap="none" anchor="ctr"/>
          <a:lstStyle/>
          <a:p>
            <a:pPr>
              <a:defRPr/>
            </a:pPr>
            <a:endParaRPr lang="en-US" dirty="0"/>
          </a:p>
        </p:txBody>
      </p:sp>
      <p:sp>
        <p:nvSpPr>
          <p:cNvPr id="3332105" name="Line 9"/>
          <p:cNvSpPr>
            <a:spLocks noChangeShapeType="1"/>
          </p:cNvSpPr>
          <p:nvPr/>
        </p:nvSpPr>
        <p:spPr bwMode="auto">
          <a:xfrm>
            <a:off x="5287963" y="4573588"/>
            <a:ext cx="482600" cy="279400"/>
          </a:xfrm>
          <a:prstGeom prst="line">
            <a:avLst/>
          </a:prstGeom>
          <a:noFill/>
          <a:ln w="76200">
            <a:solidFill>
              <a:srgbClr val="60136E"/>
            </a:solidFill>
            <a:round/>
            <a:headEnd/>
            <a:tailEnd/>
          </a:ln>
          <a:effectLst>
            <a:outerShdw dist="35921" dir="2700000" algn="ctr" rotWithShape="0">
              <a:schemeClr val="bg2"/>
            </a:outerShdw>
          </a:effectLst>
        </p:spPr>
        <p:txBody>
          <a:bodyPr wrap="none" anchor="ctr"/>
          <a:lstStyle/>
          <a:p>
            <a:pPr>
              <a:defRPr/>
            </a:pPr>
            <a:endParaRPr lang="en-US" dirty="0"/>
          </a:p>
        </p:txBody>
      </p:sp>
      <p:sp>
        <p:nvSpPr>
          <p:cNvPr id="3332106" name="Line 10"/>
          <p:cNvSpPr>
            <a:spLocks noChangeShapeType="1"/>
          </p:cNvSpPr>
          <p:nvPr/>
        </p:nvSpPr>
        <p:spPr bwMode="auto">
          <a:xfrm flipH="1">
            <a:off x="2611438" y="4700588"/>
            <a:ext cx="534987" cy="284162"/>
          </a:xfrm>
          <a:prstGeom prst="line">
            <a:avLst/>
          </a:prstGeom>
          <a:noFill/>
          <a:ln w="76200">
            <a:solidFill>
              <a:srgbClr val="A6033E"/>
            </a:solidFill>
            <a:round/>
            <a:headEnd/>
            <a:tailEnd/>
          </a:ln>
          <a:effectLst>
            <a:outerShdw dist="35921" dir="2700000" algn="ctr" rotWithShape="0">
              <a:schemeClr val="bg2"/>
            </a:outerShdw>
          </a:effectLst>
        </p:spPr>
        <p:txBody>
          <a:bodyPr wrap="none" anchor="ctr"/>
          <a:lstStyle/>
          <a:p>
            <a:pPr>
              <a:defRPr/>
            </a:pPr>
            <a:endParaRPr lang="en-US" dirty="0"/>
          </a:p>
        </p:txBody>
      </p:sp>
      <p:sp>
        <p:nvSpPr>
          <p:cNvPr id="21510" name="Oval 11"/>
          <p:cNvSpPr>
            <a:spLocks noChangeArrowheads="1"/>
          </p:cNvSpPr>
          <p:nvPr/>
        </p:nvSpPr>
        <p:spPr bwMode="auto">
          <a:xfrm>
            <a:off x="2968625" y="2682875"/>
            <a:ext cx="2473325" cy="2522538"/>
          </a:xfrm>
          <a:prstGeom prst="ellipse">
            <a:avLst/>
          </a:prstGeom>
          <a:solidFill>
            <a:schemeClr val="tx1"/>
          </a:solidFill>
          <a:ln w="9525">
            <a:solidFill>
              <a:schemeClr val="tx1"/>
            </a:solidFill>
            <a:round/>
            <a:headEnd/>
            <a:tailEnd/>
          </a:ln>
        </p:spPr>
        <p:txBody>
          <a:bodyPr wrap="none" anchor="ctr"/>
          <a:lstStyle/>
          <a:p>
            <a:endParaRPr lang="en-US" dirty="0"/>
          </a:p>
        </p:txBody>
      </p:sp>
      <p:pic>
        <p:nvPicPr>
          <p:cNvPr id="21511" name="Picture 1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71870" y="1447800"/>
            <a:ext cx="4235450" cy="4957763"/>
          </a:xfrm>
          <a:prstGeom prst="rect">
            <a:avLst/>
          </a:prstGeom>
          <a:noFill/>
          <a:ln w="76200">
            <a:noFill/>
            <a:miter lim="800000"/>
            <a:headEnd/>
            <a:tailEnd/>
          </a:ln>
        </p:spPr>
      </p:pic>
      <p:sp>
        <p:nvSpPr>
          <p:cNvPr id="21512" name="Line 13"/>
          <p:cNvSpPr>
            <a:spLocks noChangeShapeType="1"/>
          </p:cNvSpPr>
          <p:nvPr/>
        </p:nvSpPr>
        <p:spPr bwMode="auto">
          <a:xfrm flipH="1">
            <a:off x="5318125" y="3100388"/>
            <a:ext cx="427038" cy="246062"/>
          </a:xfrm>
          <a:prstGeom prst="line">
            <a:avLst/>
          </a:prstGeom>
          <a:noFill/>
          <a:ln w="9525">
            <a:solidFill>
              <a:schemeClr val="tx1"/>
            </a:solidFill>
            <a:round/>
            <a:headEnd/>
            <a:tailEnd/>
          </a:ln>
        </p:spPr>
        <p:txBody>
          <a:bodyPr wrap="none" anchor="ctr"/>
          <a:lstStyle/>
          <a:p>
            <a:endParaRPr lang="en-US" dirty="0"/>
          </a:p>
        </p:txBody>
      </p:sp>
      <p:sp>
        <p:nvSpPr>
          <p:cNvPr id="3332110" name="Rectangle 14"/>
          <p:cNvSpPr>
            <a:spLocks noChangeArrowheads="1"/>
          </p:cNvSpPr>
          <p:nvPr/>
        </p:nvSpPr>
        <p:spPr bwMode="auto">
          <a:xfrm>
            <a:off x="1743687" y="128588"/>
            <a:ext cx="5258171" cy="1323439"/>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ctr">
              <a:defRPr/>
            </a:pPr>
            <a:r>
              <a:rPr lang="en-US" sz="4000" b="1" dirty="0"/>
              <a:t>Molecular Mechanisms </a:t>
            </a:r>
            <a:endParaRPr lang="en-US" sz="4000" b="1" dirty="0" smtClean="0"/>
          </a:p>
          <a:p>
            <a:pPr algn="ctr">
              <a:defRPr/>
            </a:pPr>
            <a:r>
              <a:rPr lang="en-US" sz="4000" b="1" dirty="0" smtClean="0"/>
              <a:t>of Neuro-disorders</a:t>
            </a:r>
            <a:endParaRPr lang="en-US" b="1" dirty="0"/>
          </a:p>
        </p:txBody>
      </p:sp>
      <p:sp>
        <p:nvSpPr>
          <p:cNvPr id="3332111" name="Rectangle 15"/>
          <p:cNvSpPr>
            <a:spLocks noChangeArrowheads="1"/>
          </p:cNvSpPr>
          <p:nvPr/>
        </p:nvSpPr>
        <p:spPr bwMode="auto">
          <a:xfrm>
            <a:off x="7178675" y="6232525"/>
            <a:ext cx="2058988" cy="457200"/>
          </a:xfrm>
          <a:prstGeom prst="rect">
            <a:avLst/>
          </a:prstGeom>
          <a:noFill/>
          <a:ln w="9525">
            <a:noFill/>
            <a:miter lim="800000"/>
            <a:headEnd/>
            <a:tailEnd/>
          </a:ln>
          <a:effectLst>
            <a:outerShdw dist="35921" dir="2700000" algn="ctr" rotWithShape="0">
              <a:srgbClr val="000000"/>
            </a:outerShdw>
          </a:effectLst>
        </p:spPr>
        <p:txBody>
          <a:bodyPr>
            <a:spAutoFit/>
          </a:bodyPr>
          <a:lstStyle/>
          <a:p>
            <a:pPr>
              <a:defRPr/>
            </a:pPr>
            <a:r>
              <a:rPr lang="en-US" sz="1200" dirty="0">
                <a:latin typeface="Arial" charset="0"/>
              </a:rPr>
              <a:t>After Hanahan &amp; Weinberg,</a:t>
            </a:r>
          </a:p>
          <a:p>
            <a:pPr>
              <a:defRPr/>
            </a:pPr>
            <a:r>
              <a:rPr lang="en-US" sz="1200" dirty="0">
                <a:latin typeface="Arial" charset="0"/>
              </a:rPr>
              <a:t>Cell 100:57 (2000)</a:t>
            </a:r>
          </a:p>
        </p:txBody>
      </p:sp>
      <p:pic>
        <p:nvPicPr>
          <p:cNvPr id="21515" name="Picture 16"/>
          <p:cNvPicPr>
            <a:picLocks noChangeAspect="1" noChangeArrowheads="1"/>
          </p:cNvPicPr>
          <p:nvPr/>
        </p:nvPicPr>
        <p:blipFill>
          <a:blip r:embed="rId4"/>
          <a:srcRect/>
          <a:stretch>
            <a:fillRect/>
          </a:stretch>
        </p:blipFill>
        <p:spPr bwMode="auto">
          <a:xfrm>
            <a:off x="4783138" y="3395663"/>
            <a:ext cx="57150" cy="55562"/>
          </a:xfrm>
          <a:prstGeom prst="rect">
            <a:avLst/>
          </a:prstGeom>
          <a:noFill/>
          <a:ln w="9525">
            <a:noFill/>
            <a:miter lim="800000"/>
            <a:headEnd/>
            <a:tailEnd/>
          </a:ln>
        </p:spPr>
      </p:pic>
      <p:sp>
        <p:nvSpPr>
          <p:cNvPr id="21516" name="Line 17"/>
          <p:cNvSpPr>
            <a:spLocks noChangeShapeType="1"/>
          </p:cNvSpPr>
          <p:nvPr/>
        </p:nvSpPr>
        <p:spPr bwMode="auto">
          <a:xfrm flipH="1">
            <a:off x="-177800" y="665163"/>
            <a:ext cx="7937" cy="130175"/>
          </a:xfrm>
          <a:prstGeom prst="line">
            <a:avLst/>
          </a:prstGeom>
          <a:noFill/>
          <a:ln w="9525">
            <a:solidFill>
              <a:schemeClr val="tx1"/>
            </a:solidFill>
            <a:round/>
            <a:headEnd/>
            <a:tailEnd/>
          </a:ln>
        </p:spPr>
        <p:txBody>
          <a:bodyPr wrap="none" anchor="ctr"/>
          <a:lstStyle/>
          <a:p>
            <a:endParaRPr lang="en-US" dirty="0"/>
          </a:p>
        </p:txBody>
      </p:sp>
      <p:sp>
        <p:nvSpPr>
          <p:cNvPr id="3332114" name="Line 18"/>
          <p:cNvSpPr>
            <a:spLocks noChangeShapeType="1"/>
          </p:cNvSpPr>
          <p:nvPr/>
        </p:nvSpPr>
        <p:spPr bwMode="auto">
          <a:xfrm flipH="1">
            <a:off x="5318125" y="3119438"/>
            <a:ext cx="428625" cy="247650"/>
          </a:xfrm>
          <a:prstGeom prst="line">
            <a:avLst/>
          </a:prstGeom>
          <a:noFill/>
          <a:ln w="76200">
            <a:solidFill>
              <a:srgbClr val="E7361C"/>
            </a:solidFill>
            <a:round/>
            <a:headEnd/>
            <a:tailEnd/>
          </a:ln>
          <a:effectLst>
            <a:outerShdw dist="35921" dir="2700000" algn="ctr" rotWithShape="0">
              <a:schemeClr val="bg2"/>
            </a:outerShdw>
          </a:effectLst>
        </p:spPr>
        <p:txBody>
          <a:bodyPr wrap="none" anchor="ctr"/>
          <a:lstStyle/>
          <a:p>
            <a:pPr>
              <a:defRPr/>
            </a:pPr>
            <a:endParaRPr lang="en-US" dirty="0"/>
          </a:p>
        </p:txBody>
      </p:sp>
      <p:sp>
        <p:nvSpPr>
          <p:cNvPr id="21518" name="Line 19"/>
          <p:cNvSpPr>
            <a:spLocks noChangeShapeType="1"/>
          </p:cNvSpPr>
          <p:nvPr/>
        </p:nvSpPr>
        <p:spPr bwMode="auto">
          <a:xfrm>
            <a:off x="5156200" y="4649788"/>
            <a:ext cx="573088" cy="323850"/>
          </a:xfrm>
          <a:prstGeom prst="line">
            <a:avLst/>
          </a:prstGeom>
          <a:noFill/>
          <a:ln w="76200">
            <a:noFill/>
            <a:round/>
            <a:headEnd/>
            <a:tailEnd/>
          </a:ln>
        </p:spPr>
        <p:txBody>
          <a:bodyPr wrap="none" anchor="ctr"/>
          <a:lstStyle/>
          <a:p>
            <a:endParaRPr lang="en-US" dirty="0"/>
          </a:p>
        </p:txBody>
      </p:sp>
      <p:sp>
        <p:nvSpPr>
          <p:cNvPr id="21519" name="Line 20"/>
          <p:cNvSpPr>
            <a:spLocks noChangeShapeType="1"/>
          </p:cNvSpPr>
          <p:nvPr/>
        </p:nvSpPr>
        <p:spPr bwMode="auto">
          <a:xfrm flipH="1">
            <a:off x="2527300" y="4541838"/>
            <a:ext cx="527050" cy="527050"/>
          </a:xfrm>
          <a:prstGeom prst="line">
            <a:avLst/>
          </a:prstGeom>
          <a:noFill/>
          <a:ln w="76200">
            <a:noFill/>
            <a:round/>
            <a:headEnd/>
            <a:tailEnd/>
          </a:ln>
        </p:spPr>
        <p:txBody>
          <a:bodyPr wrap="none" anchor="ctr"/>
          <a:lstStyle/>
          <a:p>
            <a:endParaRPr lang="en-US" dirty="0"/>
          </a:p>
        </p:txBody>
      </p:sp>
      <p:sp>
        <p:nvSpPr>
          <p:cNvPr id="21520" name="Line 21"/>
          <p:cNvSpPr>
            <a:spLocks noChangeShapeType="1"/>
          </p:cNvSpPr>
          <p:nvPr/>
        </p:nvSpPr>
        <p:spPr bwMode="auto">
          <a:xfrm>
            <a:off x="2546350" y="2808288"/>
            <a:ext cx="669925" cy="387350"/>
          </a:xfrm>
          <a:prstGeom prst="line">
            <a:avLst/>
          </a:prstGeom>
          <a:noFill/>
          <a:ln w="76200">
            <a:noFill/>
            <a:round/>
            <a:headEnd/>
            <a:tailEnd/>
          </a:ln>
        </p:spPr>
        <p:txBody>
          <a:bodyPr wrap="none" anchor="ctr"/>
          <a:lstStyle/>
          <a:p>
            <a:endParaRPr lang="en-US" dirty="0"/>
          </a:p>
        </p:txBody>
      </p:sp>
      <p:sp>
        <p:nvSpPr>
          <p:cNvPr id="21521" name="Rectangle 22"/>
          <p:cNvSpPr>
            <a:spLocks noChangeArrowheads="1"/>
          </p:cNvSpPr>
          <p:nvPr/>
        </p:nvSpPr>
        <p:spPr bwMode="auto">
          <a:xfrm>
            <a:off x="2197100" y="2000250"/>
            <a:ext cx="1709738" cy="635000"/>
          </a:xfrm>
          <a:prstGeom prst="rect">
            <a:avLst/>
          </a:prstGeom>
          <a:solidFill>
            <a:srgbClr val="020184"/>
          </a:solidFill>
          <a:ln w="9525">
            <a:noFill/>
            <a:miter lim="800000"/>
            <a:headEnd/>
            <a:tailEnd/>
          </a:ln>
        </p:spPr>
        <p:txBody>
          <a:bodyPr wrap="none" anchor="ctr"/>
          <a:lstStyle/>
          <a:p>
            <a:endParaRPr lang="en-US" dirty="0"/>
          </a:p>
        </p:txBody>
      </p:sp>
      <p:sp>
        <p:nvSpPr>
          <p:cNvPr id="3332119" name="Rectangle 23"/>
          <p:cNvSpPr>
            <a:spLocks noChangeArrowheads="1"/>
          </p:cNvSpPr>
          <p:nvPr/>
        </p:nvSpPr>
        <p:spPr bwMode="auto">
          <a:xfrm>
            <a:off x="482600" y="2098675"/>
            <a:ext cx="2120900" cy="1041400"/>
          </a:xfrm>
          <a:prstGeom prst="rect">
            <a:avLst/>
          </a:prstGeom>
          <a:solidFill>
            <a:srgbClr val="127747"/>
          </a:solidFill>
          <a:ln w="9525">
            <a:noFill/>
            <a:miter lim="800000"/>
            <a:headEnd/>
            <a:tailEnd/>
          </a:ln>
          <a:effectLst>
            <a:outerShdw dist="35921" dir="2700000" algn="ctr" rotWithShape="0">
              <a:schemeClr val="bg2"/>
            </a:outerShdw>
          </a:effectLst>
        </p:spPr>
        <p:txBody>
          <a:bodyPr wrap="none" anchor="ctr"/>
          <a:lstStyle/>
          <a:p>
            <a:pPr algn="ctr">
              <a:defRPr/>
            </a:pPr>
            <a:endParaRPr lang="en-US" sz="2000" dirty="0"/>
          </a:p>
        </p:txBody>
      </p:sp>
      <p:sp>
        <p:nvSpPr>
          <p:cNvPr id="3332120" name="Text Box 24"/>
          <p:cNvSpPr txBox="1">
            <a:spLocks noChangeArrowheads="1"/>
          </p:cNvSpPr>
          <p:nvPr/>
        </p:nvSpPr>
        <p:spPr bwMode="auto">
          <a:xfrm>
            <a:off x="506412" y="2303462"/>
            <a:ext cx="1887538" cy="590931"/>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lnSpc>
                <a:spcPct val="90000"/>
              </a:lnSpc>
              <a:defRPr/>
            </a:pPr>
            <a:r>
              <a:rPr lang="en-US" dirty="0" smtClean="0">
                <a:latin typeface="Arial" charset="0"/>
              </a:rPr>
              <a:t>Senescence</a:t>
            </a:r>
          </a:p>
          <a:p>
            <a:pPr algn="ctr">
              <a:lnSpc>
                <a:spcPct val="90000"/>
              </a:lnSpc>
              <a:defRPr/>
            </a:pPr>
            <a:r>
              <a:rPr lang="en-US" dirty="0" smtClean="0">
                <a:latin typeface="Arial" charset="0"/>
              </a:rPr>
              <a:t>Apoptosis??</a:t>
            </a:r>
            <a:endParaRPr lang="en-US" dirty="0"/>
          </a:p>
        </p:txBody>
      </p:sp>
      <p:sp>
        <p:nvSpPr>
          <p:cNvPr id="21524" name="Rectangle 25"/>
          <p:cNvSpPr>
            <a:spLocks noChangeArrowheads="1"/>
          </p:cNvSpPr>
          <p:nvPr/>
        </p:nvSpPr>
        <p:spPr bwMode="auto">
          <a:xfrm>
            <a:off x="4643438" y="1949450"/>
            <a:ext cx="1752600" cy="762000"/>
          </a:xfrm>
          <a:prstGeom prst="rect">
            <a:avLst/>
          </a:prstGeom>
          <a:solidFill>
            <a:srgbClr val="020294"/>
          </a:solidFill>
          <a:ln w="9525">
            <a:noFill/>
            <a:miter lim="800000"/>
            <a:headEnd/>
            <a:tailEnd/>
          </a:ln>
        </p:spPr>
        <p:txBody>
          <a:bodyPr wrap="none" anchor="ctr"/>
          <a:lstStyle/>
          <a:p>
            <a:endParaRPr lang="en-US" dirty="0"/>
          </a:p>
        </p:txBody>
      </p:sp>
      <p:sp>
        <p:nvSpPr>
          <p:cNvPr id="3332122" name="Rectangle 26"/>
          <p:cNvSpPr>
            <a:spLocks noChangeArrowheads="1"/>
          </p:cNvSpPr>
          <p:nvPr/>
        </p:nvSpPr>
        <p:spPr bwMode="auto">
          <a:xfrm>
            <a:off x="3184525" y="1447800"/>
            <a:ext cx="3187700" cy="935038"/>
          </a:xfrm>
          <a:prstGeom prst="rect">
            <a:avLst/>
          </a:prstGeom>
          <a:solidFill>
            <a:srgbClr val="7EAA46"/>
          </a:solidFill>
          <a:ln w="28575">
            <a:noFill/>
            <a:miter lim="800000"/>
            <a:headEnd/>
            <a:tailEnd/>
          </a:ln>
          <a:effectLst>
            <a:outerShdw dist="35921" dir="2700000" algn="ctr" rotWithShape="0">
              <a:schemeClr val="bg2"/>
            </a:outerShdw>
          </a:effectLst>
        </p:spPr>
        <p:txBody>
          <a:bodyPr wrap="none" anchor="ctr"/>
          <a:lstStyle/>
          <a:p>
            <a:pPr algn="ctr">
              <a:defRPr/>
            </a:pPr>
            <a:endParaRPr lang="en-US" sz="2000" dirty="0"/>
          </a:p>
        </p:txBody>
      </p:sp>
      <p:sp>
        <p:nvSpPr>
          <p:cNvPr id="3332123" name="Text Box 27"/>
          <p:cNvSpPr txBox="1">
            <a:spLocks noChangeArrowheads="1"/>
          </p:cNvSpPr>
          <p:nvPr/>
        </p:nvSpPr>
        <p:spPr bwMode="auto">
          <a:xfrm>
            <a:off x="3149600" y="1487488"/>
            <a:ext cx="3219450" cy="590931"/>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lnSpc>
                <a:spcPct val="90000"/>
              </a:lnSpc>
              <a:defRPr/>
            </a:pPr>
            <a:endParaRPr lang="en-US" dirty="0">
              <a:effectLst>
                <a:outerShdw blurRad="38100" dist="38100" dir="2700000" algn="tl">
                  <a:srgbClr val="000000">
                    <a:alpha val="43137"/>
                  </a:srgbClr>
                </a:outerShdw>
              </a:effectLst>
              <a:latin typeface="Arial" charset="0"/>
            </a:endParaRPr>
          </a:p>
          <a:p>
            <a:pPr algn="ctr">
              <a:lnSpc>
                <a:spcPct val="90000"/>
              </a:lnSpc>
              <a:defRPr/>
            </a:pPr>
            <a:r>
              <a:rPr lang="en-US" dirty="0" smtClean="0">
                <a:effectLst>
                  <a:outerShdw blurRad="38100" dist="38100" dir="2700000" algn="tl">
                    <a:srgbClr val="000000">
                      <a:alpha val="43137"/>
                    </a:srgbClr>
                  </a:outerShdw>
                </a:effectLst>
                <a:latin typeface="Arial" charset="0"/>
              </a:rPr>
              <a:t>Trauma/Inflammation?</a:t>
            </a:r>
          </a:p>
        </p:txBody>
      </p:sp>
      <p:sp>
        <p:nvSpPr>
          <p:cNvPr id="21527" name="Rectangle 28"/>
          <p:cNvSpPr>
            <a:spLocks noChangeArrowheads="1"/>
          </p:cNvSpPr>
          <p:nvPr/>
        </p:nvSpPr>
        <p:spPr bwMode="auto">
          <a:xfrm>
            <a:off x="4584700" y="5216525"/>
            <a:ext cx="1795463" cy="677863"/>
          </a:xfrm>
          <a:prstGeom prst="rect">
            <a:avLst/>
          </a:prstGeom>
          <a:solidFill>
            <a:srgbClr val="020285"/>
          </a:solidFill>
          <a:ln w="9525">
            <a:noFill/>
            <a:miter lim="800000"/>
            <a:headEnd/>
            <a:tailEnd/>
          </a:ln>
        </p:spPr>
        <p:txBody>
          <a:bodyPr wrap="none" anchor="ctr"/>
          <a:lstStyle/>
          <a:p>
            <a:endParaRPr lang="en-US" dirty="0"/>
          </a:p>
        </p:txBody>
      </p:sp>
      <p:sp>
        <p:nvSpPr>
          <p:cNvPr id="3332125" name="Rectangle 29"/>
          <p:cNvSpPr>
            <a:spLocks noChangeArrowheads="1"/>
          </p:cNvSpPr>
          <p:nvPr/>
        </p:nvSpPr>
        <p:spPr bwMode="auto">
          <a:xfrm>
            <a:off x="5726113" y="4341813"/>
            <a:ext cx="2871787" cy="1084262"/>
          </a:xfrm>
          <a:prstGeom prst="rect">
            <a:avLst/>
          </a:prstGeom>
          <a:solidFill>
            <a:srgbClr val="60136E"/>
          </a:solidFill>
          <a:ln w="9525">
            <a:noFill/>
            <a:miter lim="800000"/>
            <a:headEnd/>
            <a:tailEnd/>
          </a:ln>
          <a:effectLst>
            <a:outerShdw dist="35921" dir="2700000" algn="ctr" rotWithShape="0">
              <a:schemeClr val="bg2"/>
            </a:outerShdw>
          </a:effectLst>
        </p:spPr>
        <p:txBody>
          <a:bodyPr wrap="none" anchor="ctr"/>
          <a:lstStyle/>
          <a:p>
            <a:pPr algn="ctr">
              <a:defRPr/>
            </a:pPr>
            <a:endParaRPr lang="en-US" sz="2000" dirty="0"/>
          </a:p>
        </p:txBody>
      </p:sp>
      <p:sp>
        <p:nvSpPr>
          <p:cNvPr id="3332126" name="Text Box 30"/>
          <p:cNvSpPr txBox="1">
            <a:spLocks noChangeArrowheads="1"/>
          </p:cNvSpPr>
          <p:nvPr/>
        </p:nvSpPr>
        <p:spPr bwMode="auto">
          <a:xfrm>
            <a:off x="5797550" y="4470400"/>
            <a:ext cx="2782888" cy="590931"/>
          </a:xfrm>
          <a:prstGeom prst="rect">
            <a:avLst/>
          </a:prstGeom>
          <a:noFill/>
          <a:ln w="9525">
            <a:noFill/>
            <a:miter lim="800000"/>
            <a:headEnd/>
            <a:tailEnd/>
          </a:ln>
          <a:effectLst>
            <a:outerShdw dist="35921" dir="2700000" algn="ctr" rotWithShape="0">
              <a:schemeClr val="bg2"/>
            </a:outerShdw>
          </a:effectLst>
        </p:spPr>
        <p:txBody>
          <a:bodyPr>
            <a:spAutoFit/>
          </a:bodyPr>
          <a:lstStyle/>
          <a:p>
            <a:pPr>
              <a:lnSpc>
                <a:spcPct val="90000"/>
              </a:lnSpc>
              <a:defRPr/>
            </a:pPr>
            <a:endParaRPr lang="en-US" dirty="0" smtClean="0">
              <a:latin typeface="Arial" charset="0"/>
            </a:endParaRPr>
          </a:p>
          <a:p>
            <a:pPr>
              <a:lnSpc>
                <a:spcPct val="90000"/>
              </a:lnSpc>
              <a:defRPr/>
            </a:pPr>
            <a:r>
              <a:rPr lang="en-US" dirty="0">
                <a:latin typeface="Arial" charset="0"/>
              </a:rPr>
              <a:t> </a:t>
            </a:r>
            <a:r>
              <a:rPr lang="en-US" dirty="0" smtClean="0">
                <a:latin typeface="Arial" charset="0"/>
              </a:rPr>
              <a:t>        ??????</a:t>
            </a:r>
            <a:endParaRPr lang="en-US" dirty="0">
              <a:latin typeface="Arial" charset="0"/>
            </a:endParaRPr>
          </a:p>
        </p:txBody>
      </p:sp>
      <p:sp>
        <p:nvSpPr>
          <p:cNvPr id="21530" name="Rectangle 31"/>
          <p:cNvSpPr>
            <a:spLocks noChangeArrowheads="1"/>
          </p:cNvSpPr>
          <p:nvPr/>
        </p:nvSpPr>
        <p:spPr bwMode="auto">
          <a:xfrm>
            <a:off x="2027238" y="5226050"/>
            <a:ext cx="1736725" cy="769938"/>
          </a:xfrm>
          <a:prstGeom prst="rect">
            <a:avLst/>
          </a:prstGeom>
          <a:solidFill>
            <a:srgbClr val="02016C"/>
          </a:solidFill>
          <a:ln w="9525">
            <a:noFill/>
            <a:miter lim="800000"/>
            <a:headEnd/>
            <a:tailEnd/>
          </a:ln>
        </p:spPr>
        <p:txBody>
          <a:bodyPr wrap="none" anchor="ctr"/>
          <a:lstStyle/>
          <a:p>
            <a:endParaRPr lang="en-US" dirty="0"/>
          </a:p>
        </p:txBody>
      </p:sp>
      <p:sp>
        <p:nvSpPr>
          <p:cNvPr id="3332128" name="Rectangle 32"/>
          <p:cNvSpPr>
            <a:spLocks noChangeArrowheads="1"/>
          </p:cNvSpPr>
          <p:nvPr/>
        </p:nvSpPr>
        <p:spPr bwMode="auto">
          <a:xfrm>
            <a:off x="422275" y="4291013"/>
            <a:ext cx="2384425" cy="1049337"/>
          </a:xfrm>
          <a:prstGeom prst="rect">
            <a:avLst/>
          </a:prstGeom>
          <a:solidFill>
            <a:srgbClr val="A6033E"/>
          </a:solidFill>
          <a:ln w="9525">
            <a:noFill/>
            <a:miter lim="800000"/>
            <a:headEnd/>
            <a:tailEnd/>
          </a:ln>
          <a:effectLst>
            <a:outerShdw dist="35921" dir="2700000" algn="ctr" rotWithShape="0">
              <a:schemeClr val="bg2"/>
            </a:outerShdw>
          </a:effectLst>
        </p:spPr>
        <p:txBody>
          <a:bodyPr wrap="none" anchor="ctr"/>
          <a:lstStyle/>
          <a:p>
            <a:pPr algn="ctr">
              <a:defRPr/>
            </a:pPr>
            <a:endParaRPr lang="en-US" sz="2000" dirty="0"/>
          </a:p>
        </p:txBody>
      </p:sp>
      <p:sp>
        <p:nvSpPr>
          <p:cNvPr id="3332129" name="Rectangle 33"/>
          <p:cNvSpPr>
            <a:spLocks noChangeArrowheads="1"/>
          </p:cNvSpPr>
          <p:nvPr/>
        </p:nvSpPr>
        <p:spPr bwMode="auto">
          <a:xfrm>
            <a:off x="2797175" y="5622925"/>
            <a:ext cx="3546475" cy="949325"/>
          </a:xfrm>
          <a:prstGeom prst="rect">
            <a:avLst/>
          </a:prstGeom>
          <a:solidFill>
            <a:srgbClr val="2582D4"/>
          </a:solidFill>
          <a:ln w="9525">
            <a:noFill/>
            <a:miter lim="800000"/>
            <a:headEnd/>
            <a:tailEnd/>
          </a:ln>
          <a:effectLst>
            <a:outerShdw dist="35921" dir="2700000" algn="ctr" rotWithShape="0">
              <a:schemeClr val="bg2"/>
            </a:outerShdw>
          </a:effectLst>
        </p:spPr>
        <p:txBody>
          <a:bodyPr wrap="none" anchor="ctr"/>
          <a:lstStyle/>
          <a:p>
            <a:pPr algn="ctr">
              <a:defRPr/>
            </a:pPr>
            <a:endParaRPr lang="en-US" sz="2000" dirty="0"/>
          </a:p>
        </p:txBody>
      </p:sp>
      <p:sp>
        <p:nvSpPr>
          <p:cNvPr id="3332130" name="Text Box 34"/>
          <p:cNvSpPr txBox="1">
            <a:spLocks noChangeArrowheads="1"/>
          </p:cNvSpPr>
          <p:nvPr/>
        </p:nvSpPr>
        <p:spPr bwMode="auto">
          <a:xfrm>
            <a:off x="388938" y="4378325"/>
            <a:ext cx="2401887" cy="1089529"/>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lnSpc>
                <a:spcPct val="90000"/>
              </a:lnSpc>
              <a:defRPr/>
            </a:pPr>
            <a:endParaRPr lang="en-US" dirty="0" smtClean="0">
              <a:latin typeface="Arial" charset="0"/>
            </a:endParaRPr>
          </a:p>
          <a:p>
            <a:pPr algn="ctr">
              <a:lnSpc>
                <a:spcPct val="90000"/>
              </a:lnSpc>
              <a:defRPr/>
            </a:pPr>
            <a:r>
              <a:rPr lang="en-US" dirty="0" smtClean="0">
                <a:latin typeface="Arial" charset="0"/>
              </a:rPr>
              <a:t>Cytokine disruption???</a:t>
            </a:r>
          </a:p>
          <a:p>
            <a:pPr algn="ctr">
              <a:lnSpc>
                <a:spcPct val="90000"/>
              </a:lnSpc>
              <a:defRPr/>
            </a:pPr>
            <a:endParaRPr lang="en-US" dirty="0">
              <a:latin typeface="Arial" charset="0"/>
            </a:endParaRPr>
          </a:p>
        </p:txBody>
      </p:sp>
      <p:sp>
        <p:nvSpPr>
          <p:cNvPr id="3332131" name="Text Box 35"/>
          <p:cNvSpPr txBox="1">
            <a:spLocks noChangeArrowheads="1"/>
          </p:cNvSpPr>
          <p:nvPr/>
        </p:nvSpPr>
        <p:spPr bwMode="auto">
          <a:xfrm>
            <a:off x="2797175" y="5710238"/>
            <a:ext cx="3578225" cy="590931"/>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lnSpc>
                <a:spcPct val="90000"/>
              </a:lnSpc>
              <a:defRPr/>
            </a:pPr>
            <a:endParaRPr lang="en-US" dirty="0" smtClean="0">
              <a:latin typeface="Arial" charset="0"/>
            </a:endParaRPr>
          </a:p>
          <a:p>
            <a:pPr algn="ctr">
              <a:lnSpc>
                <a:spcPct val="90000"/>
              </a:lnSpc>
              <a:defRPr/>
            </a:pPr>
            <a:r>
              <a:rPr lang="en-US" dirty="0" smtClean="0">
                <a:latin typeface="Arial" charset="0"/>
              </a:rPr>
              <a:t>????????????</a:t>
            </a:r>
            <a:endParaRPr lang="en-US" dirty="0">
              <a:latin typeface="Arial" charset="0"/>
            </a:endParaRPr>
          </a:p>
        </p:txBody>
      </p:sp>
      <p:sp>
        <p:nvSpPr>
          <p:cNvPr id="21535" name="AutoShape 36"/>
          <p:cNvSpPr>
            <a:spLocks noChangeArrowheads="1"/>
          </p:cNvSpPr>
          <p:nvPr/>
        </p:nvSpPr>
        <p:spPr bwMode="auto">
          <a:xfrm rot="-4711307">
            <a:off x="4775993" y="2634457"/>
            <a:ext cx="373063" cy="304800"/>
          </a:xfrm>
          <a:prstGeom prst="triangle">
            <a:avLst>
              <a:gd name="adj" fmla="val 50000"/>
            </a:avLst>
          </a:prstGeom>
          <a:solidFill>
            <a:srgbClr val="020298"/>
          </a:solidFill>
          <a:ln w="9525">
            <a:noFill/>
            <a:miter lim="800000"/>
            <a:headEnd/>
            <a:tailEnd/>
          </a:ln>
        </p:spPr>
        <p:txBody>
          <a:bodyPr wrap="none" anchor="ctr"/>
          <a:lstStyle/>
          <a:p>
            <a:endParaRPr lang="en-US" dirty="0"/>
          </a:p>
        </p:txBody>
      </p:sp>
      <p:sp>
        <p:nvSpPr>
          <p:cNvPr id="3332133" name="Rectangle 37"/>
          <p:cNvSpPr>
            <a:spLocks noChangeArrowheads="1"/>
          </p:cNvSpPr>
          <p:nvPr/>
        </p:nvSpPr>
        <p:spPr bwMode="auto">
          <a:xfrm>
            <a:off x="5740400" y="2738438"/>
            <a:ext cx="3338513" cy="1023937"/>
          </a:xfrm>
          <a:prstGeom prst="rect">
            <a:avLst/>
          </a:prstGeom>
          <a:solidFill>
            <a:srgbClr val="E7361C"/>
          </a:solidFill>
          <a:ln w="9525">
            <a:noFill/>
            <a:miter lim="800000"/>
            <a:headEnd/>
            <a:tailEnd/>
          </a:ln>
          <a:effectLst>
            <a:outerShdw dist="35921" dir="2700000" algn="ctr" rotWithShape="0">
              <a:schemeClr val="bg2"/>
            </a:outerShdw>
          </a:effectLst>
        </p:spPr>
        <p:txBody>
          <a:bodyPr wrap="none" anchor="ctr"/>
          <a:lstStyle/>
          <a:p>
            <a:pPr algn="ctr">
              <a:defRPr/>
            </a:pPr>
            <a:endParaRPr lang="en-US" sz="2000" dirty="0"/>
          </a:p>
        </p:txBody>
      </p:sp>
      <p:sp>
        <p:nvSpPr>
          <p:cNvPr id="3332134" name="Text Box 38"/>
          <p:cNvSpPr txBox="1">
            <a:spLocks noChangeArrowheads="1"/>
          </p:cNvSpPr>
          <p:nvPr/>
        </p:nvSpPr>
        <p:spPr bwMode="auto">
          <a:xfrm>
            <a:off x="5684838" y="2816225"/>
            <a:ext cx="3432175" cy="590931"/>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lnSpc>
                <a:spcPct val="90000"/>
              </a:lnSpc>
              <a:defRPr/>
            </a:pPr>
            <a:r>
              <a:rPr lang="en-US" dirty="0" smtClean="0">
                <a:latin typeface="Arial" charset="0"/>
              </a:rPr>
              <a:t>Energy  and Metabolite Imbalance???</a:t>
            </a:r>
            <a:endParaRPr lang="en-US" dirty="0">
              <a:latin typeface="Arial" charset="0"/>
            </a:endParaRPr>
          </a:p>
        </p:txBody>
      </p:sp>
      <p:sp>
        <p:nvSpPr>
          <p:cNvPr id="21538" name="AutoShape 39"/>
          <p:cNvSpPr>
            <a:spLocks noChangeArrowheads="1"/>
          </p:cNvSpPr>
          <p:nvPr/>
        </p:nvSpPr>
        <p:spPr bwMode="auto">
          <a:xfrm rot="-2032945">
            <a:off x="3273425" y="4919663"/>
            <a:ext cx="274638" cy="314325"/>
          </a:xfrm>
          <a:prstGeom prst="triangle">
            <a:avLst>
              <a:gd name="adj" fmla="val 50000"/>
            </a:avLst>
          </a:prstGeom>
          <a:solidFill>
            <a:srgbClr val="02027A"/>
          </a:solidFill>
          <a:ln w="9525">
            <a:noFill/>
            <a:miter lim="800000"/>
            <a:headEnd/>
            <a:tailEnd/>
          </a:ln>
        </p:spPr>
        <p:txBody>
          <a:bodyPr wrap="none" anchor="ctr"/>
          <a:lstStyle/>
          <a:p>
            <a:endParaRPr lang="en-US" dirty="0"/>
          </a:p>
        </p:txBody>
      </p:sp>
      <p:sp>
        <p:nvSpPr>
          <p:cNvPr id="21539" name="AutoShape 40"/>
          <p:cNvSpPr>
            <a:spLocks noChangeArrowheads="1"/>
          </p:cNvSpPr>
          <p:nvPr/>
        </p:nvSpPr>
        <p:spPr bwMode="auto">
          <a:xfrm rot="8780395">
            <a:off x="4835525" y="5022850"/>
            <a:ext cx="307975" cy="287338"/>
          </a:xfrm>
          <a:prstGeom prst="triangle">
            <a:avLst>
              <a:gd name="adj" fmla="val 50000"/>
            </a:avLst>
          </a:prstGeom>
          <a:solidFill>
            <a:srgbClr val="020288"/>
          </a:solidFill>
          <a:ln w="9525">
            <a:noFill/>
            <a:miter lim="800000"/>
            <a:headEnd/>
            <a:tailEnd/>
          </a:ln>
        </p:spPr>
        <p:txBody>
          <a:bodyPr wrap="none" anchor="ctr"/>
          <a:lstStyle/>
          <a:p>
            <a:endParaRPr lang="en-US" dirty="0"/>
          </a:p>
        </p:txBody>
      </p:sp>
      <p:sp>
        <p:nvSpPr>
          <p:cNvPr id="21540" name="AutoShape 41"/>
          <p:cNvSpPr>
            <a:spLocks noChangeArrowheads="1"/>
          </p:cNvSpPr>
          <p:nvPr/>
        </p:nvSpPr>
        <p:spPr bwMode="auto">
          <a:xfrm rot="-2367763">
            <a:off x="3055938" y="2525713"/>
            <a:ext cx="449262" cy="396875"/>
          </a:xfrm>
          <a:prstGeom prst="triangle">
            <a:avLst>
              <a:gd name="adj" fmla="val 50000"/>
            </a:avLst>
          </a:prstGeom>
          <a:solidFill>
            <a:srgbClr val="02028C"/>
          </a:solidFill>
          <a:ln w="9525">
            <a:noFill/>
            <a:miter lim="800000"/>
            <a:headEnd/>
            <a:tailEnd/>
          </a:ln>
        </p:spPr>
        <p:txBody>
          <a:bodyPr wrap="none" anchor="ctr"/>
          <a:lstStyle/>
          <a:p>
            <a:endParaRPr lang="en-US" dirty="0"/>
          </a:p>
        </p:txBody>
      </p:sp>
      <p:sp>
        <p:nvSpPr>
          <p:cNvPr id="21541" name="Oval 42"/>
          <p:cNvSpPr>
            <a:spLocks noChangeArrowheads="1"/>
          </p:cNvSpPr>
          <p:nvPr/>
        </p:nvSpPr>
        <p:spPr bwMode="auto">
          <a:xfrm>
            <a:off x="2898775" y="2643188"/>
            <a:ext cx="2581275" cy="2608262"/>
          </a:xfrm>
          <a:prstGeom prst="ellipse">
            <a:avLst/>
          </a:prstGeom>
          <a:noFill/>
          <a:ln w="38100">
            <a:solidFill>
              <a:schemeClr val="bg2"/>
            </a:solidFill>
            <a:round/>
            <a:headEnd/>
            <a:tailEnd/>
          </a:ln>
        </p:spPr>
        <p:txBody>
          <a:bodyPr wrap="none" anchor="ctr"/>
          <a:lstStyle/>
          <a:p>
            <a:endParaRPr lang="en-US" dirty="0"/>
          </a:p>
        </p:txBody>
      </p:sp>
      <p:sp>
        <p:nvSpPr>
          <p:cNvPr id="21542" name="Line 2"/>
          <p:cNvSpPr>
            <a:spLocks noChangeShapeType="1"/>
          </p:cNvSpPr>
          <p:nvPr/>
        </p:nvSpPr>
        <p:spPr bwMode="auto">
          <a:xfrm>
            <a:off x="3581400" y="2120900"/>
            <a:ext cx="0" cy="603250"/>
          </a:xfrm>
          <a:prstGeom prst="line">
            <a:avLst/>
          </a:prstGeom>
          <a:noFill/>
          <a:ln w="76200">
            <a:noFill/>
            <a:round/>
            <a:headEnd/>
            <a:tailEnd/>
          </a:ln>
        </p:spPr>
        <p:txBody>
          <a:bodyPr wrap="none" anchor="ctr"/>
          <a:lstStyle/>
          <a:p>
            <a:endParaRPr lang="en-US" dirty="0"/>
          </a:p>
        </p:txBody>
      </p:sp>
      <p:sp>
        <p:nvSpPr>
          <p:cNvPr id="21543" name="Line 3"/>
          <p:cNvSpPr>
            <a:spLocks noChangeShapeType="1"/>
          </p:cNvSpPr>
          <p:nvPr/>
        </p:nvSpPr>
        <p:spPr bwMode="auto">
          <a:xfrm>
            <a:off x="3556000" y="5200650"/>
            <a:ext cx="0" cy="666750"/>
          </a:xfrm>
          <a:prstGeom prst="line">
            <a:avLst/>
          </a:prstGeom>
          <a:noFill/>
          <a:ln w="76200">
            <a:noFill/>
            <a:round/>
            <a:headEnd/>
            <a:tailEnd/>
          </a:ln>
        </p:spPr>
        <p:txBody>
          <a:bodyPr wrap="none" anchor="ctr"/>
          <a:lstStyle/>
          <a:p>
            <a:endParaRPr lang="en-US" dirty="0"/>
          </a:p>
        </p:txBody>
      </p:sp>
    </p:spTree>
    <p:extLst>
      <p:ext uri="{BB962C8B-B14F-4D97-AF65-F5344CB8AC3E}">
        <p14:creationId xmlns:p14="http://schemas.microsoft.com/office/powerpoint/2010/main" val="3820146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dirty="0" smtClean="0"/>
              <a:t>Understanding Mechanisms Not Manifestations of Disease</a:t>
            </a:r>
            <a:endParaRPr lang="en-US" dirty="0"/>
          </a:p>
        </p:txBody>
      </p:sp>
      <p:sp>
        <p:nvSpPr>
          <p:cNvPr id="3" name="TextBox 2"/>
          <p:cNvSpPr txBox="1"/>
          <p:nvPr/>
        </p:nvSpPr>
        <p:spPr>
          <a:xfrm>
            <a:off x="1752600" y="1524000"/>
            <a:ext cx="5181600" cy="3970318"/>
          </a:xfrm>
          <a:prstGeom prst="rect">
            <a:avLst/>
          </a:prstGeom>
          <a:noFill/>
        </p:spPr>
        <p:txBody>
          <a:bodyPr wrap="square" rtlCol="0">
            <a:spAutoFit/>
          </a:bodyPr>
          <a:lstStyle/>
          <a:p>
            <a:pPr algn="ctr"/>
            <a:r>
              <a:rPr lang="en-US" sz="5400" dirty="0" smtClean="0">
                <a:solidFill>
                  <a:srgbClr val="FFC000"/>
                </a:solidFill>
              </a:rPr>
              <a:t>Then</a:t>
            </a:r>
          </a:p>
          <a:p>
            <a:pPr algn="ctr"/>
            <a:r>
              <a:rPr lang="en-US" sz="3600" dirty="0" smtClean="0"/>
              <a:t>Changed the paradigm of Structure/Function Rx</a:t>
            </a:r>
          </a:p>
          <a:p>
            <a:pPr algn="ctr"/>
            <a:r>
              <a:rPr lang="en-US" sz="5400" dirty="0" smtClean="0">
                <a:solidFill>
                  <a:srgbClr val="FFC000"/>
                </a:solidFill>
              </a:rPr>
              <a:t>Now</a:t>
            </a:r>
          </a:p>
          <a:p>
            <a:pPr algn="ctr"/>
            <a:r>
              <a:rPr lang="en-US" sz="3600" dirty="0" smtClean="0"/>
              <a:t>Integration of physical and biochemical Interventions</a:t>
            </a:r>
            <a:endParaRPr lang="en-US" sz="3600" dirty="0"/>
          </a:p>
        </p:txBody>
      </p:sp>
      <p:sp>
        <p:nvSpPr>
          <p:cNvPr id="4" name="TextBox 3"/>
          <p:cNvSpPr txBox="1"/>
          <p:nvPr/>
        </p:nvSpPr>
        <p:spPr>
          <a:xfrm>
            <a:off x="1295400" y="5486400"/>
            <a:ext cx="6172200" cy="646331"/>
          </a:xfrm>
          <a:prstGeom prst="rect">
            <a:avLst/>
          </a:prstGeom>
          <a:solidFill>
            <a:schemeClr val="bg2">
              <a:lumMod val="60000"/>
              <a:lumOff val="40000"/>
            </a:schemeClr>
          </a:solidFill>
        </p:spPr>
        <p:txBody>
          <a:bodyPr wrap="square" rtlCol="0">
            <a:spAutoFit/>
          </a:bodyPr>
          <a:lstStyle/>
          <a:p>
            <a:pPr algn="ctr"/>
            <a:r>
              <a:rPr lang="en-US" sz="3600" i="1" dirty="0" smtClean="0">
                <a:solidFill>
                  <a:srgbClr val="FFC000"/>
                </a:solidFill>
                <a:latin typeface="Arial" panose="020B0604020202020204" pitchFamily="34" charset="0"/>
                <a:cs typeface="Arial" panose="020B0604020202020204" pitchFamily="34" charset="0"/>
              </a:rPr>
              <a:t>Then</a:t>
            </a:r>
            <a:r>
              <a:rPr lang="en-US" sz="3600" i="1" dirty="0" smtClean="0">
                <a:latin typeface="Arial" panose="020B0604020202020204" pitchFamily="34" charset="0"/>
                <a:cs typeface="Arial" panose="020B0604020202020204" pitchFamily="34" charset="0"/>
              </a:rPr>
              <a:t> has lead to </a:t>
            </a:r>
            <a:r>
              <a:rPr lang="en-US" sz="3600" i="1" dirty="0" smtClean="0">
                <a:solidFill>
                  <a:srgbClr val="FFC000"/>
                </a:solidFill>
                <a:latin typeface="Arial" panose="020B0604020202020204" pitchFamily="34" charset="0"/>
                <a:cs typeface="Arial" panose="020B0604020202020204" pitchFamily="34" charset="0"/>
              </a:rPr>
              <a:t>Now</a:t>
            </a:r>
            <a:endParaRPr lang="en-US" sz="36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191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Rational Integrated Therapy</a:t>
            </a:r>
            <a:endParaRPr lang="en-US" dirty="0"/>
          </a:p>
        </p:txBody>
      </p:sp>
      <p:sp>
        <p:nvSpPr>
          <p:cNvPr id="3" name="TextBox 2"/>
          <p:cNvSpPr txBox="1"/>
          <p:nvPr/>
        </p:nvSpPr>
        <p:spPr>
          <a:xfrm>
            <a:off x="1371600" y="1417638"/>
            <a:ext cx="6705600" cy="5139869"/>
          </a:xfrm>
          <a:prstGeom prst="rect">
            <a:avLst/>
          </a:prstGeom>
          <a:noFill/>
        </p:spPr>
        <p:txBody>
          <a:bodyPr wrap="square" rtlCol="0">
            <a:spAutoFit/>
          </a:bodyPr>
          <a:lstStyle/>
          <a:p>
            <a:pPr algn="ctr"/>
            <a:r>
              <a:rPr lang="en-US" sz="3200" dirty="0" smtClean="0">
                <a:solidFill>
                  <a:srgbClr val="FFC000"/>
                </a:solidFill>
              </a:rPr>
              <a:t>Cancer and Neurodisordes are </a:t>
            </a:r>
            <a:r>
              <a:rPr lang="en-US" sz="3200" i="1" dirty="0" smtClean="0">
                <a:solidFill>
                  <a:srgbClr val="FFC000"/>
                </a:solidFill>
              </a:rPr>
              <a:t>PROCESSES</a:t>
            </a:r>
            <a:r>
              <a:rPr lang="en-US" sz="3200" dirty="0" smtClean="0">
                <a:solidFill>
                  <a:srgbClr val="FFC000"/>
                </a:solidFill>
              </a:rPr>
              <a:t> not simply events</a:t>
            </a:r>
          </a:p>
          <a:p>
            <a:endParaRPr lang="en-US" sz="2400" dirty="0"/>
          </a:p>
          <a:p>
            <a:r>
              <a:rPr lang="en-US" sz="2400" dirty="0" smtClean="0"/>
              <a:t>Complex processes require complex interventions</a:t>
            </a:r>
          </a:p>
          <a:p>
            <a:endParaRPr lang="en-US" sz="2400" dirty="0"/>
          </a:p>
          <a:p>
            <a:r>
              <a:rPr lang="en-US" sz="2400" dirty="0" smtClean="0"/>
              <a:t>Complex Interventions must be rational, strategic and integrated</a:t>
            </a:r>
          </a:p>
          <a:p>
            <a:endParaRPr lang="en-US" sz="2400" dirty="0"/>
          </a:p>
          <a:p>
            <a:r>
              <a:rPr lang="en-US" sz="2400" dirty="0" smtClean="0"/>
              <a:t>Such interventions are diverse in their nature but common in their design </a:t>
            </a:r>
          </a:p>
          <a:p>
            <a:endParaRPr lang="en-US" sz="2400" dirty="0"/>
          </a:p>
          <a:p>
            <a:r>
              <a:rPr lang="en-US" sz="2400" dirty="0" smtClean="0"/>
              <a:t>Such </a:t>
            </a:r>
            <a:r>
              <a:rPr lang="en-US" sz="2400" dirty="0"/>
              <a:t>i</a:t>
            </a:r>
            <a:r>
              <a:rPr lang="en-US" sz="2400" dirty="0" smtClean="0"/>
              <a:t>nterventions are interoperable and not simply combined</a:t>
            </a:r>
          </a:p>
        </p:txBody>
      </p:sp>
    </p:spTree>
    <p:extLst>
      <p:ext uri="{BB962C8B-B14F-4D97-AF65-F5344CB8AC3E}">
        <p14:creationId xmlns:p14="http://schemas.microsoft.com/office/powerpoint/2010/main" val="370210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986" name="Line 2"/>
          <p:cNvSpPr>
            <a:spLocks noChangeShapeType="1"/>
          </p:cNvSpPr>
          <p:nvPr/>
        </p:nvSpPr>
        <p:spPr bwMode="auto">
          <a:xfrm>
            <a:off x="371475" y="5921375"/>
            <a:ext cx="6813550" cy="0"/>
          </a:xfrm>
          <a:prstGeom prst="line">
            <a:avLst/>
          </a:prstGeom>
          <a:noFill/>
          <a:ln w="28575">
            <a:solidFill>
              <a:schemeClr val="tx1"/>
            </a:solidFill>
            <a:round/>
            <a:headEnd/>
            <a:tailEnd/>
          </a:ln>
          <a:effectLst>
            <a:outerShdw dist="35921" dir="2700000" algn="ctr" rotWithShape="0">
              <a:schemeClr val="bg2"/>
            </a:outerShdw>
          </a:effectLst>
        </p:spPr>
        <p:txBody>
          <a:bodyPr/>
          <a:lstStyle/>
          <a:p>
            <a:pPr>
              <a:defRPr/>
            </a:pPr>
            <a:endParaRPr lang="en-US" dirty="0"/>
          </a:p>
        </p:txBody>
      </p:sp>
      <p:sp>
        <p:nvSpPr>
          <p:cNvPr id="3369987" name="Rectangle 3"/>
          <p:cNvSpPr>
            <a:spLocks noGrp="1" noChangeArrowheads="1"/>
          </p:cNvSpPr>
          <p:nvPr>
            <p:ph type="title"/>
          </p:nvPr>
        </p:nvSpPr>
        <p:spPr>
          <a:xfrm>
            <a:off x="26988" y="228600"/>
            <a:ext cx="9144000" cy="946150"/>
          </a:xfrm>
        </p:spPr>
        <p:txBody>
          <a:bodyPr>
            <a:normAutofit fontScale="90000"/>
          </a:bodyPr>
          <a:lstStyle/>
          <a:p>
            <a:pPr algn="l" eaLnBrk="1" hangingPunct="1">
              <a:tabLst>
                <a:tab pos="3487738" algn="l"/>
              </a:tabLst>
              <a:defRPr/>
            </a:pPr>
            <a:r>
              <a:rPr lang="en-US" dirty="0" smtClean="0"/>
              <a:t>        Intervention in the Cancer Process</a:t>
            </a:r>
            <a:br>
              <a:rPr lang="en-US" dirty="0" smtClean="0"/>
            </a:br>
            <a:r>
              <a:rPr lang="en-US" dirty="0" smtClean="0"/>
              <a:t>       </a:t>
            </a:r>
            <a:r>
              <a:rPr lang="en-US" sz="2800" dirty="0" smtClean="0">
                <a:solidFill>
                  <a:schemeClr val="tx1"/>
                </a:solidFill>
              </a:rPr>
              <a:t>Prevent         Detect          Eliminate      Modulate       </a:t>
            </a:r>
          </a:p>
        </p:txBody>
      </p:sp>
      <p:sp>
        <p:nvSpPr>
          <p:cNvPr id="3369988" name="Line 4"/>
          <p:cNvSpPr>
            <a:spLocks noChangeShapeType="1"/>
          </p:cNvSpPr>
          <p:nvPr/>
        </p:nvSpPr>
        <p:spPr bwMode="auto">
          <a:xfrm flipV="1">
            <a:off x="381000" y="5991225"/>
            <a:ext cx="0" cy="228600"/>
          </a:xfrm>
          <a:prstGeom prst="line">
            <a:avLst/>
          </a:prstGeom>
          <a:noFill/>
          <a:ln w="28575">
            <a:solidFill>
              <a:srgbClr val="FFFF00"/>
            </a:solidFill>
            <a:round/>
            <a:headEnd/>
            <a:tailEnd type="triangle" w="med" len="med"/>
          </a:ln>
          <a:effectLst>
            <a:outerShdw dist="35921" dir="2700000" algn="ctr" rotWithShape="0">
              <a:schemeClr val="bg2"/>
            </a:outerShdw>
          </a:effectLst>
        </p:spPr>
        <p:txBody>
          <a:bodyPr/>
          <a:lstStyle/>
          <a:p>
            <a:pPr>
              <a:defRPr/>
            </a:pPr>
            <a:endParaRPr lang="en-US" dirty="0"/>
          </a:p>
        </p:txBody>
      </p:sp>
      <p:sp>
        <p:nvSpPr>
          <p:cNvPr id="3369989" name="Line 5"/>
          <p:cNvSpPr>
            <a:spLocks noChangeShapeType="1"/>
          </p:cNvSpPr>
          <p:nvPr/>
        </p:nvSpPr>
        <p:spPr bwMode="auto">
          <a:xfrm flipV="1">
            <a:off x="8839200" y="5991225"/>
            <a:ext cx="0" cy="152400"/>
          </a:xfrm>
          <a:prstGeom prst="line">
            <a:avLst/>
          </a:prstGeom>
          <a:noFill/>
          <a:ln w="28575">
            <a:solidFill>
              <a:srgbClr val="FFFF00"/>
            </a:solidFill>
            <a:round/>
            <a:headEnd/>
            <a:tailEnd type="triangle" w="med" len="med"/>
          </a:ln>
          <a:effectLst>
            <a:outerShdw dist="35921" dir="2700000" algn="ctr" rotWithShape="0">
              <a:schemeClr val="bg2"/>
            </a:outerShdw>
          </a:effectLst>
        </p:spPr>
        <p:txBody>
          <a:bodyPr/>
          <a:lstStyle/>
          <a:p>
            <a:pPr>
              <a:defRPr/>
            </a:pPr>
            <a:endParaRPr lang="en-US" dirty="0"/>
          </a:p>
        </p:txBody>
      </p:sp>
      <p:sp>
        <p:nvSpPr>
          <p:cNvPr id="3369990" name="Line 6"/>
          <p:cNvSpPr>
            <a:spLocks noChangeShapeType="1"/>
          </p:cNvSpPr>
          <p:nvPr/>
        </p:nvSpPr>
        <p:spPr bwMode="auto">
          <a:xfrm flipV="1">
            <a:off x="381000" y="1800225"/>
            <a:ext cx="0" cy="4038600"/>
          </a:xfrm>
          <a:prstGeom prst="line">
            <a:avLst/>
          </a:prstGeom>
          <a:noFill/>
          <a:ln w="19050">
            <a:solidFill>
              <a:schemeClr val="tx1"/>
            </a:solidFill>
            <a:prstDash val="dash"/>
            <a:round/>
            <a:headEnd/>
            <a:tailEnd/>
          </a:ln>
          <a:effectLst>
            <a:outerShdw dist="35921" dir="2700000" algn="ctr" rotWithShape="0">
              <a:schemeClr val="bg2"/>
            </a:outerShdw>
          </a:effectLst>
        </p:spPr>
        <p:txBody>
          <a:bodyPr/>
          <a:lstStyle/>
          <a:p>
            <a:pPr>
              <a:defRPr/>
            </a:pPr>
            <a:endParaRPr lang="en-US" dirty="0"/>
          </a:p>
        </p:txBody>
      </p:sp>
      <p:sp>
        <p:nvSpPr>
          <p:cNvPr id="3369991" name="Line 7"/>
          <p:cNvSpPr>
            <a:spLocks noChangeShapeType="1"/>
          </p:cNvSpPr>
          <p:nvPr/>
        </p:nvSpPr>
        <p:spPr bwMode="auto">
          <a:xfrm flipV="1">
            <a:off x="8839200" y="1724025"/>
            <a:ext cx="0" cy="4191000"/>
          </a:xfrm>
          <a:prstGeom prst="line">
            <a:avLst/>
          </a:prstGeom>
          <a:noFill/>
          <a:ln w="19050">
            <a:solidFill>
              <a:schemeClr val="tx1"/>
            </a:solidFill>
            <a:prstDash val="dash"/>
            <a:round/>
            <a:headEnd/>
            <a:tailEnd/>
          </a:ln>
          <a:effectLst>
            <a:outerShdw dist="17961" dir="2700000" algn="ctr" rotWithShape="0">
              <a:schemeClr val="bg2"/>
            </a:outerShdw>
          </a:effectLst>
        </p:spPr>
        <p:txBody>
          <a:bodyPr/>
          <a:lstStyle/>
          <a:p>
            <a:pPr>
              <a:defRPr/>
            </a:pPr>
            <a:endParaRPr lang="en-US" dirty="0"/>
          </a:p>
        </p:txBody>
      </p:sp>
      <p:sp>
        <p:nvSpPr>
          <p:cNvPr id="3369992" name="Text Box 8"/>
          <p:cNvSpPr txBox="1">
            <a:spLocks noChangeArrowheads="1"/>
          </p:cNvSpPr>
          <p:nvPr/>
        </p:nvSpPr>
        <p:spPr bwMode="auto">
          <a:xfrm>
            <a:off x="425450" y="5129213"/>
            <a:ext cx="1981200" cy="325437"/>
          </a:xfrm>
          <a:prstGeom prst="rect">
            <a:avLst/>
          </a:prstGeom>
          <a:noFill/>
          <a:ln w="9525">
            <a:noFill/>
            <a:miter lim="800000"/>
            <a:headEnd/>
            <a:tailEnd/>
          </a:ln>
          <a:effectLst>
            <a:outerShdw dist="17961" dir="2700000" algn="ctr" rotWithShape="0">
              <a:schemeClr val="bg2"/>
            </a:outerShdw>
          </a:effectLst>
        </p:spPr>
        <p:txBody>
          <a:bodyPr>
            <a:spAutoFit/>
          </a:bodyPr>
          <a:lstStyle/>
          <a:p>
            <a:pPr algn="ctr">
              <a:lnSpc>
                <a:spcPct val="85000"/>
              </a:lnSpc>
              <a:defRPr/>
            </a:pPr>
            <a:r>
              <a:rPr lang="en-US" sz="1800" dirty="0">
                <a:latin typeface="Arial" charset="0"/>
              </a:rPr>
              <a:t>Susceptibility</a:t>
            </a:r>
          </a:p>
        </p:txBody>
      </p:sp>
      <p:sp>
        <p:nvSpPr>
          <p:cNvPr id="3369993" name="AutoShape 9"/>
          <p:cNvSpPr>
            <a:spLocks/>
          </p:cNvSpPr>
          <p:nvPr/>
        </p:nvSpPr>
        <p:spPr bwMode="auto">
          <a:xfrm rot="5400000">
            <a:off x="1219200" y="4619625"/>
            <a:ext cx="381000" cy="2057400"/>
          </a:xfrm>
          <a:prstGeom prst="leftBrace">
            <a:avLst>
              <a:gd name="adj1" fmla="val 45000"/>
              <a:gd name="adj2" fmla="val 50000"/>
            </a:avLst>
          </a:prstGeom>
          <a:noFill/>
          <a:ln w="19050">
            <a:solidFill>
              <a:schemeClr val="tx1"/>
            </a:solidFill>
            <a:prstDash val="sysDot"/>
            <a:round/>
            <a:headEnd/>
            <a:tailEnd/>
          </a:ln>
          <a:effectLst>
            <a:outerShdw dist="35921" dir="2700000" algn="ctr" rotWithShape="0">
              <a:schemeClr val="bg2"/>
            </a:outerShdw>
          </a:effectLst>
        </p:spPr>
        <p:txBody>
          <a:bodyPr rot="10800000" vert="eaVert" wrap="none" anchor="ctr"/>
          <a:lstStyle/>
          <a:p>
            <a:pPr algn="ctr">
              <a:defRPr/>
            </a:pPr>
            <a:endParaRPr lang="en-US" sz="2400" b="1" dirty="0">
              <a:latin typeface="Arial" charset="0"/>
            </a:endParaRPr>
          </a:p>
        </p:txBody>
      </p:sp>
      <p:sp>
        <p:nvSpPr>
          <p:cNvPr id="3369994" name="Freeform 10"/>
          <p:cNvSpPr>
            <a:spLocks/>
          </p:cNvSpPr>
          <p:nvPr/>
        </p:nvSpPr>
        <p:spPr bwMode="auto">
          <a:xfrm>
            <a:off x="2438400" y="5153025"/>
            <a:ext cx="1447800" cy="685800"/>
          </a:xfrm>
          <a:custGeom>
            <a:avLst/>
            <a:gdLst/>
            <a:ahLst/>
            <a:cxnLst>
              <a:cxn ang="0">
                <a:pos x="0" y="480"/>
              </a:cxn>
              <a:cxn ang="0">
                <a:pos x="192" y="240"/>
              </a:cxn>
              <a:cxn ang="0">
                <a:pos x="816" y="0"/>
              </a:cxn>
            </a:cxnLst>
            <a:rect l="0" t="0" r="r" b="b"/>
            <a:pathLst>
              <a:path w="816" h="480">
                <a:moveTo>
                  <a:pt x="0" y="480"/>
                </a:moveTo>
                <a:cubicBezTo>
                  <a:pt x="28" y="400"/>
                  <a:pt x="56" y="320"/>
                  <a:pt x="192" y="240"/>
                </a:cubicBezTo>
                <a:cubicBezTo>
                  <a:pt x="328" y="160"/>
                  <a:pt x="712" y="40"/>
                  <a:pt x="816" y="0"/>
                </a:cubicBezTo>
              </a:path>
            </a:pathLst>
          </a:custGeom>
          <a:noFill/>
          <a:ln w="57150" cmpd="sng">
            <a:solidFill>
              <a:srgbClr val="FF0000"/>
            </a:solidFill>
            <a:round/>
            <a:headEnd/>
            <a:tailEnd/>
          </a:ln>
          <a:effectLst>
            <a:outerShdw dist="17961" dir="2700000" algn="ctr" rotWithShape="0">
              <a:schemeClr val="bg2"/>
            </a:outerShdw>
          </a:effectLst>
        </p:spPr>
        <p:txBody>
          <a:bodyPr/>
          <a:lstStyle/>
          <a:p>
            <a:pPr>
              <a:defRPr/>
            </a:pPr>
            <a:endParaRPr lang="en-US" dirty="0"/>
          </a:p>
        </p:txBody>
      </p:sp>
      <p:sp>
        <p:nvSpPr>
          <p:cNvPr id="3369995" name="Text Box 11"/>
          <p:cNvSpPr txBox="1">
            <a:spLocks noChangeArrowheads="1"/>
          </p:cNvSpPr>
          <p:nvPr/>
        </p:nvSpPr>
        <p:spPr bwMode="auto">
          <a:xfrm>
            <a:off x="2806700" y="5389563"/>
            <a:ext cx="1981200" cy="558800"/>
          </a:xfrm>
          <a:prstGeom prst="rect">
            <a:avLst/>
          </a:prstGeom>
          <a:noFill/>
          <a:ln w="9525">
            <a:noFill/>
            <a:miter lim="800000"/>
            <a:headEnd/>
            <a:tailEnd/>
          </a:ln>
          <a:effectLst>
            <a:outerShdw dist="17961" dir="2700000" algn="ctr" rotWithShape="0">
              <a:schemeClr val="bg2"/>
            </a:outerShdw>
          </a:effectLst>
        </p:spPr>
        <p:txBody>
          <a:bodyPr>
            <a:spAutoFit/>
          </a:bodyPr>
          <a:lstStyle/>
          <a:p>
            <a:pPr algn="ctr">
              <a:lnSpc>
                <a:spcPct val="85000"/>
              </a:lnSpc>
              <a:defRPr/>
            </a:pPr>
            <a:r>
              <a:rPr lang="en-US" sz="1800" dirty="0">
                <a:latin typeface="Arial" charset="0"/>
              </a:rPr>
              <a:t>Pre-Cancerous Changes</a:t>
            </a:r>
          </a:p>
        </p:txBody>
      </p:sp>
      <p:sp>
        <p:nvSpPr>
          <p:cNvPr id="3369996" name="Text Box 12"/>
          <p:cNvSpPr txBox="1">
            <a:spLocks noChangeArrowheads="1"/>
          </p:cNvSpPr>
          <p:nvPr/>
        </p:nvSpPr>
        <p:spPr bwMode="auto">
          <a:xfrm>
            <a:off x="4724400" y="4762500"/>
            <a:ext cx="1981200" cy="587375"/>
          </a:xfrm>
          <a:prstGeom prst="rect">
            <a:avLst/>
          </a:prstGeom>
          <a:noFill/>
          <a:ln w="9525">
            <a:noFill/>
            <a:miter lim="800000"/>
            <a:headEnd/>
            <a:tailEnd/>
          </a:ln>
          <a:effectLst>
            <a:outerShdw dist="17961" dir="2700000" algn="ctr" rotWithShape="0">
              <a:schemeClr val="bg2"/>
            </a:outerShdw>
          </a:effectLst>
        </p:spPr>
        <p:txBody>
          <a:bodyPr>
            <a:spAutoFit/>
          </a:bodyPr>
          <a:lstStyle/>
          <a:p>
            <a:pPr>
              <a:lnSpc>
                <a:spcPct val="90000"/>
              </a:lnSpc>
              <a:defRPr/>
            </a:pPr>
            <a:r>
              <a:rPr lang="en-US" sz="1800" dirty="0">
                <a:latin typeface="Arial" charset="0"/>
              </a:rPr>
              <a:t>Malignant Transformation</a:t>
            </a:r>
          </a:p>
        </p:txBody>
      </p:sp>
      <p:sp>
        <p:nvSpPr>
          <p:cNvPr id="3369997" name="Text Box 13"/>
          <p:cNvSpPr txBox="1">
            <a:spLocks noChangeArrowheads="1"/>
          </p:cNvSpPr>
          <p:nvPr/>
        </p:nvSpPr>
        <p:spPr bwMode="auto">
          <a:xfrm>
            <a:off x="5915025" y="3878263"/>
            <a:ext cx="1476375" cy="587375"/>
          </a:xfrm>
          <a:prstGeom prst="rect">
            <a:avLst/>
          </a:prstGeom>
          <a:noFill/>
          <a:ln w="9525">
            <a:noFill/>
            <a:miter lim="800000"/>
            <a:headEnd/>
            <a:tailEnd/>
          </a:ln>
          <a:effectLst>
            <a:outerShdw dist="17961" dir="2700000" algn="ctr" rotWithShape="0">
              <a:schemeClr val="bg2"/>
            </a:outerShdw>
          </a:effectLst>
        </p:spPr>
        <p:txBody>
          <a:bodyPr>
            <a:spAutoFit/>
          </a:bodyPr>
          <a:lstStyle/>
          <a:p>
            <a:pPr>
              <a:lnSpc>
                <a:spcPct val="90000"/>
              </a:lnSpc>
              <a:defRPr/>
            </a:pPr>
            <a:r>
              <a:rPr lang="en-US" sz="1800" dirty="0">
                <a:latin typeface="Arial" charset="0"/>
              </a:rPr>
              <a:t>Metastatic </a:t>
            </a:r>
          </a:p>
          <a:p>
            <a:pPr>
              <a:lnSpc>
                <a:spcPct val="90000"/>
              </a:lnSpc>
              <a:defRPr/>
            </a:pPr>
            <a:r>
              <a:rPr lang="en-US" sz="1800" dirty="0">
                <a:latin typeface="Arial" charset="0"/>
              </a:rPr>
              <a:t>Progression</a:t>
            </a:r>
          </a:p>
        </p:txBody>
      </p:sp>
      <p:sp>
        <p:nvSpPr>
          <p:cNvPr id="3369998" name="Freeform 14"/>
          <p:cNvSpPr>
            <a:spLocks/>
          </p:cNvSpPr>
          <p:nvPr/>
        </p:nvSpPr>
        <p:spPr bwMode="auto">
          <a:xfrm>
            <a:off x="6781800" y="1876425"/>
            <a:ext cx="457200" cy="762000"/>
          </a:xfrm>
          <a:custGeom>
            <a:avLst/>
            <a:gdLst/>
            <a:ahLst/>
            <a:cxnLst>
              <a:cxn ang="0">
                <a:pos x="0" y="432"/>
              </a:cxn>
              <a:cxn ang="0">
                <a:pos x="96" y="144"/>
              </a:cxn>
              <a:cxn ang="0">
                <a:pos x="240" y="0"/>
              </a:cxn>
            </a:cxnLst>
            <a:rect l="0" t="0" r="r" b="b"/>
            <a:pathLst>
              <a:path w="240" h="432">
                <a:moveTo>
                  <a:pt x="0" y="432"/>
                </a:moveTo>
                <a:cubicBezTo>
                  <a:pt x="28" y="324"/>
                  <a:pt x="56" y="216"/>
                  <a:pt x="96" y="144"/>
                </a:cubicBezTo>
                <a:cubicBezTo>
                  <a:pt x="136" y="72"/>
                  <a:pt x="216" y="24"/>
                  <a:pt x="240" y="0"/>
                </a:cubicBezTo>
              </a:path>
            </a:pathLst>
          </a:custGeom>
          <a:noFill/>
          <a:ln w="57150" cmpd="sng">
            <a:solidFill>
              <a:srgbClr val="FF0000"/>
            </a:solidFill>
            <a:round/>
            <a:headEnd/>
            <a:tailEnd/>
          </a:ln>
          <a:effectLst>
            <a:outerShdw dist="17961" dir="2700000" algn="ctr" rotWithShape="0">
              <a:schemeClr val="bg2"/>
            </a:outerShdw>
          </a:effectLst>
        </p:spPr>
        <p:txBody>
          <a:bodyPr/>
          <a:lstStyle/>
          <a:p>
            <a:pPr>
              <a:defRPr/>
            </a:pPr>
            <a:endParaRPr lang="en-US" dirty="0"/>
          </a:p>
        </p:txBody>
      </p:sp>
      <p:sp>
        <p:nvSpPr>
          <p:cNvPr id="3369999" name="Line 15"/>
          <p:cNvSpPr>
            <a:spLocks noChangeShapeType="1"/>
          </p:cNvSpPr>
          <p:nvPr/>
        </p:nvSpPr>
        <p:spPr bwMode="auto">
          <a:xfrm flipH="1" flipV="1">
            <a:off x="7162800" y="5915025"/>
            <a:ext cx="1600200" cy="0"/>
          </a:xfrm>
          <a:prstGeom prst="line">
            <a:avLst/>
          </a:prstGeom>
          <a:noFill/>
          <a:ln w="19050">
            <a:solidFill>
              <a:schemeClr val="tx1"/>
            </a:solidFill>
            <a:prstDash val="dash"/>
            <a:round/>
            <a:headEnd/>
            <a:tailEnd/>
          </a:ln>
          <a:effectLst>
            <a:outerShdw dist="17961" dir="2700000" algn="ctr" rotWithShape="0">
              <a:schemeClr val="bg2"/>
            </a:outerShdw>
          </a:effectLst>
        </p:spPr>
        <p:txBody>
          <a:bodyPr/>
          <a:lstStyle/>
          <a:p>
            <a:pPr>
              <a:defRPr/>
            </a:pPr>
            <a:endParaRPr lang="en-US" dirty="0"/>
          </a:p>
        </p:txBody>
      </p:sp>
      <p:sp>
        <p:nvSpPr>
          <p:cNvPr id="3370000" name="Text Box 16"/>
          <p:cNvSpPr txBox="1">
            <a:spLocks noChangeArrowheads="1"/>
          </p:cNvSpPr>
          <p:nvPr/>
        </p:nvSpPr>
        <p:spPr bwMode="auto">
          <a:xfrm>
            <a:off x="3970338" y="6143625"/>
            <a:ext cx="1257300" cy="396875"/>
          </a:xfrm>
          <a:prstGeom prst="rect">
            <a:avLst/>
          </a:prstGeom>
          <a:noFill/>
          <a:ln w="9525">
            <a:noFill/>
            <a:miter lim="800000"/>
            <a:headEnd/>
            <a:tailEnd/>
          </a:ln>
          <a:effectLst>
            <a:outerShdw dist="17961" dir="2700000" algn="ctr" rotWithShape="0">
              <a:schemeClr val="bg2"/>
            </a:outerShdw>
          </a:effectLst>
        </p:spPr>
        <p:txBody>
          <a:bodyPr wrap="none">
            <a:spAutoFit/>
          </a:bodyPr>
          <a:lstStyle/>
          <a:p>
            <a:pPr>
              <a:defRPr/>
            </a:pPr>
            <a:r>
              <a:rPr lang="en-US" sz="2000" dirty="0">
                <a:latin typeface="Arial" charset="0"/>
              </a:rPr>
              <a:t>Life Span</a:t>
            </a:r>
          </a:p>
        </p:txBody>
      </p:sp>
      <p:sp>
        <p:nvSpPr>
          <p:cNvPr id="3370001" name="Line 17"/>
          <p:cNvSpPr>
            <a:spLocks noChangeShapeType="1"/>
          </p:cNvSpPr>
          <p:nvPr/>
        </p:nvSpPr>
        <p:spPr bwMode="auto">
          <a:xfrm>
            <a:off x="5241925" y="6372225"/>
            <a:ext cx="2667000" cy="0"/>
          </a:xfrm>
          <a:prstGeom prst="line">
            <a:avLst/>
          </a:prstGeom>
          <a:noFill/>
          <a:ln w="9525">
            <a:solidFill>
              <a:schemeClr val="tx1"/>
            </a:solidFill>
            <a:round/>
            <a:headEnd/>
            <a:tailEnd type="triangle" w="med" len="med"/>
          </a:ln>
          <a:effectLst>
            <a:outerShdw dist="35921" dir="2700000" algn="ctr" rotWithShape="0">
              <a:schemeClr val="bg2"/>
            </a:outerShdw>
          </a:effectLst>
        </p:spPr>
        <p:txBody>
          <a:bodyPr/>
          <a:lstStyle/>
          <a:p>
            <a:pPr>
              <a:defRPr/>
            </a:pPr>
            <a:endParaRPr lang="en-US" dirty="0"/>
          </a:p>
        </p:txBody>
      </p:sp>
      <p:sp>
        <p:nvSpPr>
          <p:cNvPr id="3370002" name="Line 18"/>
          <p:cNvSpPr>
            <a:spLocks noChangeShapeType="1"/>
          </p:cNvSpPr>
          <p:nvPr/>
        </p:nvSpPr>
        <p:spPr bwMode="auto">
          <a:xfrm flipH="1">
            <a:off x="1279525" y="6372225"/>
            <a:ext cx="2667000" cy="0"/>
          </a:xfrm>
          <a:prstGeom prst="line">
            <a:avLst/>
          </a:prstGeom>
          <a:noFill/>
          <a:ln w="9525">
            <a:solidFill>
              <a:schemeClr val="tx1"/>
            </a:solidFill>
            <a:round/>
            <a:headEnd/>
            <a:tailEnd type="triangle" w="med" len="med"/>
          </a:ln>
          <a:effectLst>
            <a:outerShdw dist="35921" dir="2700000" algn="ctr" rotWithShape="0">
              <a:schemeClr val="bg2"/>
            </a:outerShdw>
          </a:effectLst>
        </p:spPr>
        <p:txBody>
          <a:bodyPr/>
          <a:lstStyle/>
          <a:p>
            <a:pPr>
              <a:defRPr/>
            </a:pPr>
            <a:endParaRPr lang="en-US" dirty="0"/>
          </a:p>
        </p:txBody>
      </p:sp>
      <p:sp>
        <p:nvSpPr>
          <p:cNvPr id="3370003" name="Line 19"/>
          <p:cNvSpPr>
            <a:spLocks noChangeShapeType="1"/>
          </p:cNvSpPr>
          <p:nvPr/>
        </p:nvSpPr>
        <p:spPr bwMode="auto">
          <a:xfrm flipH="1">
            <a:off x="7924800" y="5794375"/>
            <a:ext cx="76200" cy="228600"/>
          </a:xfrm>
          <a:prstGeom prst="line">
            <a:avLst/>
          </a:prstGeom>
          <a:noFill/>
          <a:ln w="28575">
            <a:solidFill>
              <a:schemeClr val="tx1"/>
            </a:solidFill>
            <a:round/>
            <a:headEnd/>
            <a:tailEnd/>
          </a:ln>
          <a:effectLst>
            <a:outerShdw dist="17961" dir="2700000" algn="ctr" rotWithShape="0">
              <a:schemeClr val="bg2"/>
            </a:outerShdw>
          </a:effectLst>
        </p:spPr>
        <p:txBody>
          <a:bodyPr/>
          <a:lstStyle/>
          <a:p>
            <a:pPr>
              <a:defRPr/>
            </a:pPr>
            <a:endParaRPr lang="en-US" dirty="0"/>
          </a:p>
        </p:txBody>
      </p:sp>
      <p:sp>
        <p:nvSpPr>
          <p:cNvPr id="3370004" name="Line 20"/>
          <p:cNvSpPr>
            <a:spLocks noChangeShapeType="1"/>
          </p:cNvSpPr>
          <p:nvPr/>
        </p:nvSpPr>
        <p:spPr bwMode="auto">
          <a:xfrm flipH="1">
            <a:off x="8001000" y="5794375"/>
            <a:ext cx="76200" cy="228600"/>
          </a:xfrm>
          <a:prstGeom prst="line">
            <a:avLst/>
          </a:prstGeom>
          <a:noFill/>
          <a:ln w="28575">
            <a:solidFill>
              <a:schemeClr val="tx1"/>
            </a:solidFill>
            <a:round/>
            <a:headEnd/>
            <a:tailEnd/>
          </a:ln>
          <a:effectLst>
            <a:outerShdw dist="17961" dir="2700000" algn="ctr" rotWithShape="0">
              <a:schemeClr val="bg2"/>
            </a:outerShdw>
          </a:effectLst>
        </p:spPr>
        <p:txBody>
          <a:bodyPr/>
          <a:lstStyle/>
          <a:p>
            <a:pPr>
              <a:defRPr/>
            </a:pPr>
            <a:endParaRPr lang="en-US" dirty="0"/>
          </a:p>
        </p:txBody>
      </p:sp>
      <p:sp>
        <p:nvSpPr>
          <p:cNvPr id="3370005" name="Line 21"/>
          <p:cNvSpPr>
            <a:spLocks noChangeShapeType="1"/>
          </p:cNvSpPr>
          <p:nvPr/>
        </p:nvSpPr>
        <p:spPr bwMode="auto">
          <a:xfrm flipH="1">
            <a:off x="838200" y="5534025"/>
            <a:ext cx="76200" cy="228600"/>
          </a:xfrm>
          <a:prstGeom prst="line">
            <a:avLst/>
          </a:prstGeom>
          <a:noFill/>
          <a:ln w="19050">
            <a:solidFill>
              <a:schemeClr val="tx1"/>
            </a:solidFill>
            <a:round/>
            <a:headEnd/>
            <a:tailEnd/>
          </a:ln>
          <a:effectLst>
            <a:outerShdw dist="35921" dir="2700000" algn="ctr" rotWithShape="0">
              <a:schemeClr val="bg2"/>
            </a:outerShdw>
          </a:effectLst>
        </p:spPr>
        <p:txBody>
          <a:bodyPr/>
          <a:lstStyle/>
          <a:p>
            <a:pPr>
              <a:defRPr/>
            </a:pPr>
            <a:endParaRPr lang="en-US" dirty="0"/>
          </a:p>
        </p:txBody>
      </p:sp>
      <p:sp>
        <p:nvSpPr>
          <p:cNvPr id="3370006" name="Line 22"/>
          <p:cNvSpPr>
            <a:spLocks noChangeShapeType="1"/>
          </p:cNvSpPr>
          <p:nvPr/>
        </p:nvSpPr>
        <p:spPr bwMode="auto">
          <a:xfrm flipH="1">
            <a:off x="914400" y="5534025"/>
            <a:ext cx="76200" cy="228600"/>
          </a:xfrm>
          <a:prstGeom prst="line">
            <a:avLst/>
          </a:prstGeom>
          <a:noFill/>
          <a:ln w="19050">
            <a:solidFill>
              <a:schemeClr val="tx1"/>
            </a:solidFill>
            <a:round/>
            <a:headEnd/>
            <a:tailEnd/>
          </a:ln>
          <a:effectLst>
            <a:outerShdw dist="35921" dir="2700000" algn="ctr" rotWithShape="0">
              <a:schemeClr val="bg2"/>
            </a:outerShdw>
          </a:effectLst>
        </p:spPr>
        <p:txBody>
          <a:bodyPr/>
          <a:lstStyle/>
          <a:p>
            <a:pPr>
              <a:defRPr/>
            </a:pPr>
            <a:endParaRPr lang="en-US" dirty="0"/>
          </a:p>
        </p:txBody>
      </p:sp>
      <p:sp>
        <p:nvSpPr>
          <p:cNvPr id="3370007" name="Line 23"/>
          <p:cNvSpPr>
            <a:spLocks noChangeShapeType="1"/>
          </p:cNvSpPr>
          <p:nvPr/>
        </p:nvSpPr>
        <p:spPr bwMode="auto">
          <a:xfrm flipH="1">
            <a:off x="1905000" y="5534025"/>
            <a:ext cx="76200" cy="228600"/>
          </a:xfrm>
          <a:prstGeom prst="line">
            <a:avLst/>
          </a:prstGeom>
          <a:noFill/>
          <a:ln w="19050">
            <a:solidFill>
              <a:schemeClr val="tx1"/>
            </a:solidFill>
            <a:round/>
            <a:headEnd/>
            <a:tailEnd/>
          </a:ln>
          <a:effectLst>
            <a:outerShdw dist="35921" dir="2700000" algn="ctr" rotWithShape="0">
              <a:schemeClr val="bg2"/>
            </a:outerShdw>
          </a:effectLst>
        </p:spPr>
        <p:txBody>
          <a:bodyPr/>
          <a:lstStyle/>
          <a:p>
            <a:pPr>
              <a:defRPr/>
            </a:pPr>
            <a:endParaRPr lang="en-US" dirty="0"/>
          </a:p>
        </p:txBody>
      </p:sp>
      <p:sp>
        <p:nvSpPr>
          <p:cNvPr id="3370008" name="Line 24"/>
          <p:cNvSpPr>
            <a:spLocks noChangeShapeType="1"/>
          </p:cNvSpPr>
          <p:nvPr/>
        </p:nvSpPr>
        <p:spPr bwMode="auto">
          <a:xfrm flipH="1">
            <a:off x="1981200" y="5534025"/>
            <a:ext cx="76200" cy="228600"/>
          </a:xfrm>
          <a:prstGeom prst="line">
            <a:avLst/>
          </a:prstGeom>
          <a:noFill/>
          <a:ln w="19050">
            <a:solidFill>
              <a:schemeClr val="tx1"/>
            </a:solidFill>
            <a:round/>
            <a:headEnd/>
            <a:tailEnd/>
          </a:ln>
          <a:effectLst>
            <a:outerShdw dist="35921" dir="2700000" algn="ctr" rotWithShape="0">
              <a:schemeClr val="bg2"/>
            </a:outerShdw>
          </a:effectLst>
        </p:spPr>
        <p:txBody>
          <a:bodyPr/>
          <a:lstStyle/>
          <a:p>
            <a:pPr>
              <a:defRPr/>
            </a:pPr>
            <a:endParaRPr lang="en-US" dirty="0"/>
          </a:p>
        </p:txBody>
      </p:sp>
      <p:sp>
        <p:nvSpPr>
          <p:cNvPr id="3370009" name="Freeform 25"/>
          <p:cNvSpPr>
            <a:spLocks/>
          </p:cNvSpPr>
          <p:nvPr/>
        </p:nvSpPr>
        <p:spPr bwMode="auto">
          <a:xfrm>
            <a:off x="3886200" y="4467225"/>
            <a:ext cx="1295400" cy="685800"/>
          </a:xfrm>
          <a:custGeom>
            <a:avLst/>
            <a:gdLst/>
            <a:ahLst/>
            <a:cxnLst>
              <a:cxn ang="0">
                <a:pos x="0" y="432"/>
              </a:cxn>
              <a:cxn ang="0">
                <a:pos x="384" y="288"/>
              </a:cxn>
              <a:cxn ang="0">
                <a:pos x="816" y="0"/>
              </a:cxn>
            </a:cxnLst>
            <a:rect l="0" t="0" r="r" b="b"/>
            <a:pathLst>
              <a:path w="816" h="432">
                <a:moveTo>
                  <a:pt x="0" y="432"/>
                </a:moveTo>
                <a:cubicBezTo>
                  <a:pt x="124" y="396"/>
                  <a:pt x="248" y="360"/>
                  <a:pt x="384" y="288"/>
                </a:cubicBezTo>
                <a:cubicBezTo>
                  <a:pt x="520" y="216"/>
                  <a:pt x="668" y="108"/>
                  <a:pt x="816" y="0"/>
                </a:cubicBezTo>
              </a:path>
            </a:pathLst>
          </a:custGeom>
          <a:noFill/>
          <a:ln w="57150" cmpd="sng">
            <a:solidFill>
              <a:srgbClr val="FF0000"/>
            </a:solidFill>
            <a:round/>
            <a:headEnd/>
            <a:tailEnd/>
          </a:ln>
          <a:effectLst>
            <a:outerShdw dist="17961" dir="2700000" algn="ctr" rotWithShape="0">
              <a:schemeClr val="bg2"/>
            </a:outerShdw>
          </a:effectLst>
        </p:spPr>
        <p:txBody>
          <a:bodyPr/>
          <a:lstStyle/>
          <a:p>
            <a:pPr>
              <a:defRPr/>
            </a:pPr>
            <a:endParaRPr lang="en-US" dirty="0"/>
          </a:p>
        </p:txBody>
      </p:sp>
      <p:sp>
        <p:nvSpPr>
          <p:cNvPr id="3370010" name="Freeform 26"/>
          <p:cNvSpPr>
            <a:spLocks/>
          </p:cNvSpPr>
          <p:nvPr/>
        </p:nvSpPr>
        <p:spPr bwMode="auto">
          <a:xfrm>
            <a:off x="5181600" y="2638425"/>
            <a:ext cx="1600200" cy="1828800"/>
          </a:xfrm>
          <a:custGeom>
            <a:avLst/>
            <a:gdLst/>
            <a:ahLst/>
            <a:cxnLst>
              <a:cxn ang="0">
                <a:pos x="0" y="1200"/>
              </a:cxn>
              <a:cxn ang="0">
                <a:pos x="384" y="912"/>
              </a:cxn>
              <a:cxn ang="0">
                <a:pos x="672" y="672"/>
              </a:cxn>
              <a:cxn ang="0">
                <a:pos x="864" y="336"/>
              </a:cxn>
              <a:cxn ang="0">
                <a:pos x="1008" y="0"/>
              </a:cxn>
            </a:cxnLst>
            <a:rect l="0" t="0" r="r" b="b"/>
            <a:pathLst>
              <a:path w="1008" h="1200">
                <a:moveTo>
                  <a:pt x="0" y="1200"/>
                </a:moveTo>
                <a:cubicBezTo>
                  <a:pt x="136" y="1100"/>
                  <a:pt x="272" y="1000"/>
                  <a:pt x="384" y="912"/>
                </a:cubicBezTo>
                <a:cubicBezTo>
                  <a:pt x="496" y="824"/>
                  <a:pt x="592" y="768"/>
                  <a:pt x="672" y="672"/>
                </a:cubicBezTo>
                <a:cubicBezTo>
                  <a:pt x="752" y="576"/>
                  <a:pt x="808" y="448"/>
                  <a:pt x="864" y="336"/>
                </a:cubicBezTo>
                <a:cubicBezTo>
                  <a:pt x="920" y="224"/>
                  <a:pt x="964" y="112"/>
                  <a:pt x="1008" y="0"/>
                </a:cubicBezTo>
              </a:path>
            </a:pathLst>
          </a:custGeom>
          <a:noFill/>
          <a:ln w="57150" cmpd="sng">
            <a:solidFill>
              <a:srgbClr val="FF0000"/>
            </a:solidFill>
            <a:round/>
            <a:headEnd/>
            <a:tailEnd/>
          </a:ln>
          <a:effectLst>
            <a:outerShdw dist="17961" dir="2700000" algn="ctr" rotWithShape="0">
              <a:schemeClr val="bg2"/>
            </a:outerShdw>
          </a:effectLst>
        </p:spPr>
        <p:txBody>
          <a:bodyPr/>
          <a:lstStyle/>
          <a:p>
            <a:pPr>
              <a:defRPr/>
            </a:pPr>
            <a:endParaRPr lang="en-US" dirty="0"/>
          </a:p>
        </p:txBody>
      </p:sp>
      <p:grpSp>
        <p:nvGrpSpPr>
          <p:cNvPr id="25627" name="Group 27"/>
          <p:cNvGrpSpPr>
            <a:grpSpLocks/>
          </p:cNvGrpSpPr>
          <p:nvPr/>
        </p:nvGrpSpPr>
        <p:grpSpPr bwMode="auto">
          <a:xfrm>
            <a:off x="4572000" y="4772025"/>
            <a:ext cx="152400" cy="152400"/>
            <a:chOff x="2880" y="3036"/>
            <a:chExt cx="96" cy="96"/>
          </a:xfrm>
        </p:grpSpPr>
        <p:sp>
          <p:nvSpPr>
            <p:cNvPr id="25680" name="Line 28"/>
            <p:cNvSpPr>
              <a:spLocks noChangeShapeType="1"/>
            </p:cNvSpPr>
            <p:nvPr/>
          </p:nvSpPr>
          <p:spPr bwMode="auto">
            <a:xfrm>
              <a:off x="2880" y="3036"/>
              <a:ext cx="96" cy="96"/>
            </a:xfrm>
            <a:prstGeom prst="line">
              <a:avLst/>
            </a:prstGeom>
            <a:noFill/>
            <a:ln w="57150">
              <a:solidFill>
                <a:srgbClr val="FFFF00"/>
              </a:solidFill>
              <a:round/>
              <a:headEnd/>
              <a:tailEnd/>
            </a:ln>
          </p:spPr>
          <p:txBody>
            <a:bodyPr/>
            <a:lstStyle/>
            <a:p>
              <a:endParaRPr lang="en-US" dirty="0"/>
            </a:p>
          </p:txBody>
        </p:sp>
        <p:sp>
          <p:nvSpPr>
            <p:cNvPr id="25681" name="Line 29"/>
            <p:cNvSpPr>
              <a:spLocks noChangeShapeType="1"/>
            </p:cNvSpPr>
            <p:nvPr/>
          </p:nvSpPr>
          <p:spPr bwMode="auto">
            <a:xfrm flipV="1">
              <a:off x="2880" y="3036"/>
              <a:ext cx="96" cy="96"/>
            </a:xfrm>
            <a:prstGeom prst="line">
              <a:avLst/>
            </a:prstGeom>
            <a:noFill/>
            <a:ln w="57150">
              <a:solidFill>
                <a:srgbClr val="FFFF00"/>
              </a:solidFill>
              <a:round/>
              <a:headEnd/>
              <a:tailEnd/>
            </a:ln>
          </p:spPr>
          <p:txBody>
            <a:bodyPr/>
            <a:lstStyle/>
            <a:p>
              <a:endParaRPr lang="en-US" dirty="0"/>
            </a:p>
          </p:txBody>
        </p:sp>
      </p:grpSp>
      <p:grpSp>
        <p:nvGrpSpPr>
          <p:cNvPr id="25628" name="Group 30"/>
          <p:cNvGrpSpPr>
            <a:grpSpLocks/>
          </p:cNvGrpSpPr>
          <p:nvPr/>
        </p:nvGrpSpPr>
        <p:grpSpPr bwMode="auto">
          <a:xfrm>
            <a:off x="6172200" y="3552825"/>
            <a:ext cx="152400" cy="152400"/>
            <a:chOff x="3888" y="2268"/>
            <a:chExt cx="96" cy="96"/>
          </a:xfrm>
        </p:grpSpPr>
        <p:sp>
          <p:nvSpPr>
            <p:cNvPr id="25678" name="Line 31"/>
            <p:cNvSpPr>
              <a:spLocks noChangeShapeType="1"/>
            </p:cNvSpPr>
            <p:nvPr/>
          </p:nvSpPr>
          <p:spPr bwMode="auto">
            <a:xfrm>
              <a:off x="3888" y="2268"/>
              <a:ext cx="96" cy="96"/>
            </a:xfrm>
            <a:prstGeom prst="line">
              <a:avLst/>
            </a:prstGeom>
            <a:noFill/>
            <a:ln w="57150">
              <a:solidFill>
                <a:srgbClr val="FFFF00"/>
              </a:solidFill>
              <a:round/>
              <a:headEnd/>
              <a:tailEnd/>
            </a:ln>
          </p:spPr>
          <p:txBody>
            <a:bodyPr/>
            <a:lstStyle/>
            <a:p>
              <a:endParaRPr lang="en-US" dirty="0"/>
            </a:p>
          </p:txBody>
        </p:sp>
        <p:sp>
          <p:nvSpPr>
            <p:cNvPr id="25679" name="Line 32"/>
            <p:cNvSpPr>
              <a:spLocks noChangeShapeType="1"/>
            </p:cNvSpPr>
            <p:nvPr/>
          </p:nvSpPr>
          <p:spPr bwMode="auto">
            <a:xfrm flipV="1">
              <a:off x="3888" y="2268"/>
              <a:ext cx="96" cy="96"/>
            </a:xfrm>
            <a:prstGeom prst="line">
              <a:avLst/>
            </a:prstGeom>
            <a:noFill/>
            <a:ln w="57150">
              <a:solidFill>
                <a:srgbClr val="FFFF00"/>
              </a:solidFill>
              <a:round/>
              <a:headEnd/>
              <a:tailEnd/>
            </a:ln>
          </p:spPr>
          <p:txBody>
            <a:bodyPr/>
            <a:lstStyle/>
            <a:p>
              <a:endParaRPr lang="en-US" dirty="0"/>
            </a:p>
          </p:txBody>
        </p:sp>
      </p:grpSp>
      <p:grpSp>
        <p:nvGrpSpPr>
          <p:cNvPr id="25629" name="Group 33"/>
          <p:cNvGrpSpPr>
            <a:grpSpLocks/>
          </p:cNvGrpSpPr>
          <p:nvPr/>
        </p:nvGrpSpPr>
        <p:grpSpPr bwMode="auto">
          <a:xfrm>
            <a:off x="2362200" y="5838825"/>
            <a:ext cx="152400" cy="152400"/>
            <a:chOff x="1488" y="3708"/>
            <a:chExt cx="96" cy="96"/>
          </a:xfrm>
        </p:grpSpPr>
        <p:sp>
          <p:nvSpPr>
            <p:cNvPr id="25676" name="Line 34"/>
            <p:cNvSpPr>
              <a:spLocks noChangeShapeType="1"/>
            </p:cNvSpPr>
            <p:nvPr/>
          </p:nvSpPr>
          <p:spPr bwMode="auto">
            <a:xfrm>
              <a:off x="1488" y="3708"/>
              <a:ext cx="96" cy="96"/>
            </a:xfrm>
            <a:prstGeom prst="line">
              <a:avLst/>
            </a:prstGeom>
            <a:noFill/>
            <a:ln w="57150">
              <a:solidFill>
                <a:srgbClr val="FFFF00"/>
              </a:solidFill>
              <a:round/>
              <a:headEnd/>
              <a:tailEnd/>
            </a:ln>
          </p:spPr>
          <p:txBody>
            <a:bodyPr/>
            <a:lstStyle/>
            <a:p>
              <a:endParaRPr lang="en-US" dirty="0"/>
            </a:p>
          </p:txBody>
        </p:sp>
        <p:sp>
          <p:nvSpPr>
            <p:cNvPr id="25677" name="Line 35"/>
            <p:cNvSpPr>
              <a:spLocks noChangeShapeType="1"/>
            </p:cNvSpPr>
            <p:nvPr/>
          </p:nvSpPr>
          <p:spPr bwMode="auto">
            <a:xfrm flipV="1">
              <a:off x="1488" y="3708"/>
              <a:ext cx="96" cy="96"/>
            </a:xfrm>
            <a:prstGeom prst="line">
              <a:avLst/>
            </a:prstGeom>
            <a:noFill/>
            <a:ln w="57150">
              <a:solidFill>
                <a:srgbClr val="FFFF00"/>
              </a:solidFill>
              <a:round/>
              <a:headEnd/>
              <a:tailEnd/>
            </a:ln>
          </p:spPr>
          <p:txBody>
            <a:bodyPr/>
            <a:lstStyle/>
            <a:p>
              <a:endParaRPr lang="en-US" dirty="0"/>
            </a:p>
          </p:txBody>
        </p:sp>
      </p:grpSp>
      <p:grpSp>
        <p:nvGrpSpPr>
          <p:cNvPr id="25630" name="Group 36"/>
          <p:cNvGrpSpPr>
            <a:grpSpLocks/>
          </p:cNvGrpSpPr>
          <p:nvPr/>
        </p:nvGrpSpPr>
        <p:grpSpPr bwMode="auto">
          <a:xfrm>
            <a:off x="304800" y="5838825"/>
            <a:ext cx="152400" cy="152400"/>
            <a:chOff x="192" y="3708"/>
            <a:chExt cx="96" cy="96"/>
          </a:xfrm>
        </p:grpSpPr>
        <p:sp>
          <p:nvSpPr>
            <p:cNvPr id="25674" name="Line 37"/>
            <p:cNvSpPr>
              <a:spLocks noChangeShapeType="1"/>
            </p:cNvSpPr>
            <p:nvPr/>
          </p:nvSpPr>
          <p:spPr bwMode="auto">
            <a:xfrm>
              <a:off x="192" y="3708"/>
              <a:ext cx="96" cy="96"/>
            </a:xfrm>
            <a:prstGeom prst="line">
              <a:avLst/>
            </a:prstGeom>
            <a:noFill/>
            <a:ln w="57150">
              <a:solidFill>
                <a:srgbClr val="FFFF00"/>
              </a:solidFill>
              <a:round/>
              <a:headEnd/>
              <a:tailEnd/>
            </a:ln>
          </p:spPr>
          <p:txBody>
            <a:bodyPr/>
            <a:lstStyle/>
            <a:p>
              <a:endParaRPr lang="en-US" dirty="0"/>
            </a:p>
          </p:txBody>
        </p:sp>
        <p:sp>
          <p:nvSpPr>
            <p:cNvPr id="25675" name="Line 38"/>
            <p:cNvSpPr>
              <a:spLocks noChangeShapeType="1"/>
            </p:cNvSpPr>
            <p:nvPr/>
          </p:nvSpPr>
          <p:spPr bwMode="auto">
            <a:xfrm flipV="1">
              <a:off x="192" y="3708"/>
              <a:ext cx="96" cy="96"/>
            </a:xfrm>
            <a:prstGeom prst="line">
              <a:avLst/>
            </a:prstGeom>
            <a:noFill/>
            <a:ln w="57150">
              <a:solidFill>
                <a:srgbClr val="FFFF00"/>
              </a:solidFill>
              <a:round/>
              <a:headEnd/>
              <a:tailEnd/>
            </a:ln>
          </p:spPr>
          <p:txBody>
            <a:bodyPr/>
            <a:lstStyle/>
            <a:p>
              <a:endParaRPr lang="en-US" dirty="0"/>
            </a:p>
          </p:txBody>
        </p:sp>
      </p:grpSp>
      <p:grpSp>
        <p:nvGrpSpPr>
          <p:cNvPr id="25631" name="Group 39"/>
          <p:cNvGrpSpPr>
            <a:grpSpLocks/>
          </p:cNvGrpSpPr>
          <p:nvPr/>
        </p:nvGrpSpPr>
        <p:grpSpPr bwMode="auto">
          <a:xfrm>
            <a:off x="8763000" y="5838825"/>
            <a:ext cx="152400" cy="152400"/>
            <a:chOff x="5520" y="3708"/>
            <a:chExt cx="96" cy="96"/>
          </a:xfrm>
        </p:grpSpPr>
        <p:sp>
          <p:nvSpPr>
            <p:cNvPr id="25672" name="Line 40"/>
            <p:cNvSpPr>
              <a:spLocks noChangeShapeType="1"/>
            </p:cNvSpPr>
            <p:nvPr/>
          </p:nvSpPr>
          <p:spPr bwMode="auto">
            <a:xfrm>
              <a:off x="5520" y="3708"/>
              <a:ext cx="96" cy="96"/>
            </a:xfrm>
            <a:prstGeom prst="line">
              <a:avLst/>
            </a:prstGeom>
            <a:noFill/>
            <a:ln w="57150">
              <a:solidFill>
                <a:srgbClr val="FFFF00"/>
              </a:solidFill>
              <a:round/>
              <a:headEnd/>
              <a:tailEnd/>
            </a:ln>
          </p:spPr>
          <p:txBody>
            <a:bodyPr/>
            <a:lstStyle/>
            <a:p>
              <a:endParaRPr lang="en-US" dirty="0"/>
            </a:p>
          </p:txBody>
        </p:sp>
        <p:sp>
          <p:nvSpPr>
            <p:cNvPr id="25673" name="Line 41"/>
            <p:cNvSpPr>
              <a:spLocks noChangeShapeType="1"/>
            </p:cNvSpPr>
            <p:nvPr/>
          </p:nvSpPr>
          <p:spPr bwMode="auto">
            <a:xfrm flipV="1">
              <a:off x="5520" y="3708"/>
              <a:ext cx="96" cy="96"/>
            </a:xfrm>
            <a:prstGeom prst="line">
              <a:avLst/>
            </a:prstGeom>
            <a:noFill/>
            <a:ln w="57150">
              <a:solidFill>
                <a:srgbClr val="FFFF00"/>
              </a:solidFill>
              <a:round/>
              <a:headEnd/>
              <a:tailEnd/>
            </a:ln>
          </p:spPr>
          <p:txBody>
            <a:bodyPr/>
            <a:lstStyle/>
            <a:p>
              <a:endParaRPr lang="en-US" dirty="0"/>
            </a:p>
          </p:txBody>
        </p:sp>
      </p:grpSp>
      <p:grpSp>
        <p:nvGrpSpPr>
          <p:cNvPr id="7" name="Group 42"/>
          <p:cNvGrpSpPr>
            <a:grpSpLocks/>
          </p:cNvGrpSpPr>
          <p:nvPr/>
        </p:nvGrpSpPr>
        <p:grpSpPr bwMode="auto">
          <a:xfrm>
            <a:off x="2960688" y="1554163"/>
            <a:ext cx="2011362" cy="3586162"/>
            <a:chOff x="1866" y="979"/>
            <a:chExt cx="1267" cy="2259"/>
          </a:xfrm>
        </p:grpSpPr>
        <p:sp>
          <p:nvSpPr>
            <p:cNvPr id="3370027" name="Freeform 43"/>
            <p:cNvSpPr>
              <a:spLocks/>
            </p:cNvSpPr>
            <p:nvPr/>
          </p:nvSpPr>
          <p:spPr bwMode="auto">
            <a:xfrm>
              <a:off x="1866" y="984"/>
              <a:ext cx="1" cy="2254"/>
            </a:xfrm>
            <a:custGeom>
              <a:avLst/>
              <a:gdLst/>
              <a:ahLst/>
              <a:cxnLst>
                <a:cxn ang="0">
                  <a:pos x="0" y="0"/>
                </a:cxn>
                <a:cxn ang="0">
                  <a:pos x="0" y="2254"/>
                </a:cxn>
              </a:cxnLst>
              <a:rect l="0" t="0" r="r" b="b"/>
              <a:pathLst>
                <a:path w="1" h="2254">
                  <a:moveTo>
                    <a:pt x="0" y="0"/>
                  </a:moveTo>
                  <a:lnTo>
                    <a:pt x="0" y="2254"/>
                  </a:lnTo>
                </a:path>
              </a:pathLst>
            </a:custGeom>
            <a:noFill/>
            <a:ln w="101600" cmpd="sng">
              <a:pattFill prst="narVert">
                <a:fgClr>
                  <a:srgbClr val="00FF00"/>
                </a:fgClr>
                <a:bgClr>
                  <a:srgbClr val="FFFFFF"/>
                </a:bgClr>
              </a:pattFill>
              <a:prstDash val="solid"/>
              <a:round/>
              <a:headEnd type="none" w="med" len="med"/>
              <a:tailEnd type="stealth" w="med" len="med"/>
            </a:ln>
            <a:effectLst>
              <a:outerShdw dist="35921" dir="2700000" algn="ctr" rotWithShape="0">
                <a:schemeClr val="bg2"/>
              </a:outerShdw>
            </a:effectLst>
          </p:spPr>
          <p:txBody>
            <a:bodyPr/>
            <a:lstStyle/>
            <a:p>
              <a:pPr>
                <a:defRPr/>
              </a:pPr>
              <a:endParaRPr lang="en-US" dirty="0"/>
            </a:p>
          </p:txBody>
        </p:sp>
        <p:sp>
          <p:nvSpPr>
            <p:cNvPr id="3370028" name="Freeform 44"/>
            <p:cNvSpPr>
              <a:spLocks/>
            </p:cNvSpPr>
            <p:nvPr/>
          </p:nvSpPr>
          <p:spPr bwMode="auto">
            <a:xfrm>
              <a:off x="2288" y="979"/>
              <a:ext cx="1" cy="2096"/>
            </a:xfrm>
            <a:custGeom>
              <a:avLst/>
              <a:gdLst/>
              <a:ahLst/>
              <a:cxnLst>
                <a:cxn ang="0">
                  <a:pos x="0" y="0"/>
                </a:cxn>
                <a:cxn ang="0">
                  <a:pos x="0" y="2096"/>
                </a:cxn>
              </a:cxnLst>
              <a:rect l="0" t="0" r="r" b="b"/>
              <a:pathLst>
                <a:path w="1" h="2096">
                  <a:moveTo>
                    <a:pt x="0" y="0"/>
                  </a:moveTo>
                  <a:lnTo>
                    <a:pt x="0" y="2096"/>
                  </a:lnTo>
                </a:path>
              </a:pathLst>
            </a:custGeom>
            <a:noFill/>
            <a:ln w="101600" cmpd="sng">
              <a:pattFill prst="narVert">
                <a:fgClr>
                  <a:srgbClr val="00FF00"/>
                </a:fgClr>
                <a:bgClr>
                  <a:srgbClr val="FFFFFF"/>
                </a:bgClr>
              </a:pattFill>
              <a:prstDash val="solid"/>
              <a:round/>
              <a:headEnd type="none" w="med" len="med"/>
              <a:tailEnd type="stealth" w="med" len="med"/>
            </a:ln>
            <a:effectLst>
              <a:outerShdw dist="35921" dir="2700000" algn="ctr" rotWithShape="0">
                <a:schemeClr val="bg2"/>
              </a:outerShdw>
            </a:effectLst>
          </p:spPr>
          <p:txBody>
            <a:bodyPr/>
            <a:lstStyle/>
            <a:p>
              <a:pPr>
                <a:defRPr/>
              </a:pPr>
              <a:endParaRPr lang="en-US" dirty="0"/>
            </a:p>
          </p:txBody>
        </p:sp>
        <p:sp>
          <p:nvSpPr>
            <p:cNvPr id="3370029" name="Freeform 45"/>
            <p:cNvSpPr>
              <a:spLocks/>
            </p:cNvSpPr>
            <p:nvPr/>
          </p:nvSpPr>
          <p:spPr bwMode="auto">
            <a:xfrm>
              <a:off x="2710" y="979"/>
              <a:ext cx="1" cy="1993"/>
            </a:xfrm>
            <a:custGeom>
              <a:avLst/>
              <a:gdLst/>
              <a:ahLst/>
              <a:cxnLst>
                <a:cxn ang="0">
                  <a:pos x="0" y="0"/>
                </a:cxn>
                <a:cxn ang="0">
                  <a:pos x="0" y="1993"/>
                </a:cxn>
              </a:cxnLst>
              <a:rect l="0" t="0" r="r" b="b"/>
              <a:pathLst>
                <a:path w="1" h="1993">
                  <a:moveTo>
                    <a:pt x="0" y="0"/>
                  </a:moveTo>
                  <a:lnTo>
                    <a:pt x="0" y="1993"/>
                  </a:lnTo>
                </a:path>
              </a:pathLst>
            </a:custGeom>
            <a:noFill/>
            <a:ln w="101600" cmpd="sng">
              <a:pattFill prst="narVert">
                <a:fgClr>
                  <a:srgbClr val="00FF00"/>
                </a:fgClr>
                <a:bgClr>
                  <a:srgbClr val="FFFFFF"/>
                </a:bgClr>
              </a:pattFill>
              <a:prstDash val="solid"/>
              <a:round/>
              <a:headEnd type="none" w="med" len="med"/>
              <a:tailEnd type="stealth" w="med" len="med"/>
            </a:ln>
            <a:effectLst>
              <a:outerShdw dist="35921" dir="2700000" algn="ctr" rotWithShape="0">
                <a:schemeClr val="bg2"/>
              </a:outerShdw>
            </a:effectLst>
          </p:spPr>
          <p:txBody>
            <a:bodyPr/>
            <a:lstStyle/>
            <a:p>
              <a:pPr>
                <a:defRPr/>
              </a:pPr>
              <a:endParaRPr lang="en-US" dirty="0"/>
            </a:p>
          </p:txBody>
        </p:sp>
        <p:sp>
          <p:nvSpPr>
            <p:cNvPr id="3370030" name="Freeform 46"/>
            <p:cNvSpPr>
              <a:spLocks/>
            </p:cNvSpPr>
            <p:nvPr/>
          </p:nvSpPr>
          <p:spPr bwMode="auto">
            <a:xfrm>
              <a:off x="3132" y="979"/>
              <a:ext cx="1" cy="1824"/>
            </a:xfrm>
            <a:custGeom>
              <a:avLst/>
              <a:gdLst/>
              <a:ahLst/>
              <a:cxnLst>
                <a:cxn ang="0">
                  <a:pos x="0" y="0"/>
                </a:cxn>
                <a:cxn ang="0">
                  <a:pos x="1" y="1824"/>
                </a:cxn>
              </a:cxnLst>
              <a:rect l="0" t="0" r="r" b="b"/>
              <a:pathLst>
                <a:path w="1" h="1824">
                  <a:moveTo>
                    <a:pt x="0" y="0"/>
                  </a:moveTo>
                  <a:lnTo>
                    <a:pt x="1" y="1824"/>
                  </a:lnTo>
                </a:path>
              </a:pathLst>
            </a:custGeom>
            <a:noFill/>
            <a:ln w="101600" cmpd="sng">
              <a:pattFill prst="narVert">
                <a:fgClr>
                  <a:srgbClr val="00FF00"/>
                </a:fgClr>
                <a:bgClr>
                  <a:srgbClr val="FFFFFF"/>
                </a:bgClr>
              </a:pattFill>
              <a:prstDash val="solid"/>
              <a:round/>
              <a:headEnd type="none" w="med" len="med"/>
              <a:tailEnd type="stealth" w="med" len="med"/>
            </a:ln>
            <a:effectLst>
              <a:outerShdw dist="35921" dir="2700000" algn="ctr" rotWithShape="0">
                <a:schemeClr val="bg2"/>
              </a:outerShdw>
            </a:effectLst>
          </p:spPr>
          <p:txBody>
            <a:bodyPr/>
            <a:lstStyle/>
            <a:p>
              <a:pPr>
                <a:defRPr/>
              </a:pPr>
              <a:endParaRPr lang="en-US" dirty="0"/>
            </a:p>
          </p:txBody>
        </p:sp>
      </p:grpSp>
      <p:grpSp>
        <p:nvGrpSpPr>
          <p:cNvPr id="8" name="Group 47"/>
          <p:cNvGrpSpPr>
            <a:grpSpLocks/>
          </p:cNvGrpSpPr>
          <p:nvPr/>
        </p:nvGrpSpPr>
        <p:grpSpPr bwMode="auto">
          <a:xfrm>
            <a:off x="5495925" y="1554163"/>
            <a:ext cx="1028700" cy="2373312"/>
            <a:chOff x="3483" y="979"/>
            <a:chExt cx="648" cy="1495"/>
          </a:xfrm>
        </p:grpSpPr>
        <p:sp>
          <p:nvSpPr>
            <p:cNvPr id="3370032" name="Freeform 48"/>
            <p:cNvSpPr>
              <a:spLocks/>
            </p:cNvSpPr>
            <p:nvPr/>
          </p:nvSpPr>
          <p:spPr bwMode="auto">
            <a:xfrm>
              <a:off x="3483" y="979"/>
              <a:ext cx="1" cy="1495"/>
            </a:xfrm>
            <a:custGeom>
              <a:avLst/>
              <a:gdLst/>
              <a:ahLst/>
              <a:cxnLst>
                <a:cxn ang="0">
                  <a:pos x="1" y="0"/>
                </a:cxn>
                <a:cxn ang="0">
                  <a:pos x="0" y="1495"/>
                </a:cxn>
              </a:cxnLst>
              <a:rect l="0" t="0" r="r" b="b"/>
              <a:pathLst>
                <a:path w="1" h="1495">
                  <a:moveTo>
                    <a:pt x="1" y="0"/>
                  </a:moveTo>
                  <a:lnTo>
                    <a:pt x="0" y="1495"/>
                  </a:lnTo>
                </a:path>
              </a:pathLst>
            </a:custGeom>
            <a:noFill/>
            <a:ln w="101600" cmpd="sng">
              <a:pattFill prst="narVert">
                <a:fgClr>
                  <a:srgbClr val="FFE231"/>
                </a:fgClr>
                <a:bgClr>
                  <a:srgbClr val="FFFFFF"/>
                </a:bgClr>
              </a:pattFill>
              <a:prstDash val="solid"/>
              <a:round/>
              <a:headEnd type="none" w="med" len="med"/>
              <a:tailEnd type="stealth" w="med" len="med"/>
            </a:ln>
            <a:effectLst>
              <a:outerShdw dist="35921" dir="2700000" algn="ctr" rotWithShape="0">
                <a:schemeClr val="bg2"/>
              </a:outerShdw>
            </a:effectLst>
          </p:spPr>
          <p:txBody>
            <a:bodyPr/>
            <a:lstStyle/>
            <a:p>
              <a:pPr>
                <a:defRPr/>
              </a:pPr>
              <a:endParaRPr lang="en-US" dirty="0"/>
            </a:p>
          </p:txBody>
        </p:sp>
        <p:sp>
          <p:nvSpPr>
            <p:cNvPr id="3370033" name="Freeform 49"/>
            <p:cNvSpPr>
              <a:spLocks/>
            </p:cNvSpPr>
            <p:nvPr/>
          </p:nvSpPr>
          <p:spPr bwMode="auto">
            <a:xfrm>
              <a:off x="3842" y="992"/>
              <a:ext cx="1" cy="1238"/>
            </a:xfrm>
            <a:custGeom>
              <a:avLst/>
              <a:gdLst/>
              <a:ahLst/>
              <a:cxnLst>
                <a:cxn ang="0">
                  <a:pos x="0" y="0"/>
                </a:cxn>
                <a:cxn ang="0">
                  <a:pos x="0" y="1238"/>
                </a:cxn>
              </a:cxnLst>
              <a:rect l="0" t="0" r="r" b="b"/>
              <a:pathLst>
                <a:path w="1" h="1238">
                  <a:moveTo>
                    <a:pt x="0" y="0"/>
                  </a:moveTo>
                  <a:lnTo>
                    <a:pt x="0" y="1238"/>
                  </a:lnTo>
                </a:path>
              </a:pathLst>
            </a:custGeom>
            <a:noFill/>
            <a:ln w="101600" cmpd="sng">
              <a:pattFill prst="narVert">
                <a:fgClr>
                  <a:srgbClr val="FFE231"/>
                </a:fgClr>
                <a:bgClr>
                  <a:srgbClr val="FFFFFF"/>
                </a:bgClr>
              </a:pattFill>
              <a:prstDash val="solid"/>
              <a:round/>
              <a:headEnd type="none" w="med" len="med"/>
              <a:tailEnd type="stealth" w="med" len="med"/>
            </a:ln>
            <a:effectLst>
              <a:outerShdw dist="35921" dir="2700000" algn="ctr" rotWithShape="0">
                <a:schemeClr val="bg2"/>
              </a:outerShdw>
            </a:effectLst>
          </p:spPr>
          <p:txBody>
            <a:bodyPr/>
            <a:lstStyle/>
            <a:p>
              <a:pPr>
                <a:defRPr/>
              </a:pPr>
              <a:endParaRPr lang="en-US" dirty="0"/>
            </a:p>
          </p:txBody>
        </p:sp>
        <p:sp>
          <p:nvSpPr>
            <p:cNvPr id="3370034" name="Freeform 50"/>
            <p:cNvSpPr>
              <a:spLocks/>
            </p:cNvSpPr>
            <p:nvPr/>
          </p:nvSpPr>
          <p:spPr bwMode="auto">
            <a:xfrm>
              <a:off x="4130" y="992"/>
              <a:ext cx="1" cy="814"/>
            </a:xfrm>
            <a:custGeom>
              <a:avLst/>
              <a:gdLst/>
              <a:ahLst/>
              <a:cxnLst>
                <a:cxn ang="0">
                  <a:pos x="0" y="0"/>
                </a:cxn>
                <a:cxn ang="0">
                  <a:pos x="0" y="814"/>
                </a:cxn>
              </a:cxnLst>
              <a:rect l="0" t="0" r="r" b="b"/>
              <a:pathLst>
                <a:path w="1" h="814">
                  <a:moveTo>
                    <a:pt x="0" y="0"/>
                  </a:moveTo>
                  <a:lnTo>
                    <a:pt x="0" y="814"/>
                  </a:lnTo>
                </a:path>
              </a:pathLst>
            </a:custGeom>
            <a:noFill/>
            <a:ln w="101600" cmpd="sng">
              <a:pattFill prst="narVert">
                <a:fgClr>
                  <a:srgbClr val="FFE231"/>
                </a:fgClr>
                <a:bgClr>
                  <a:srgbClr val="FFFFFF"/>
                </a:bgClr>
              </a:pattFill>
              <a:prstDash val="solid"/>
              <a:round/>
              <a:headEnd type="none" w="med" len="med"/>
              <a:tailEnd type="stealth" w="med" len="med"/>
            </a:ln>
            <a:effectLst>
              <a:outerShdw dist="35921" dir="2700000" algn="ctr" rotWithShape="0">
                <a:schemeClr val="bg2"/>
              </a:outerShdw>
            </a:effectLst>
          </p:spPr>
          <p:txBody>
            <a:bodyPr/>
            <a:lstStyle/>
            <a:p>
              <a:pPr>
                <a:defRPr/>
              </a:pPr>
              <a:endParaRPr lang="en-US" dirty="0"/>
            </a:p>
          </p:txBody>
        </p:sp>
      </p:grpSp>
      <p:sp>
        <p:nvSpPr>
          <p:cNvPr id="3370035" name="Line 51"/>
          <p:cNvSpPr>
            <a:spLocks noChangeShapeType="1"/>
          </p:cNvSpPr>
          <p:nvPr/>
        </p:nvSpPr>
        <p:spPr bwMode="auto">
          <a:xfrm flipV="1">
            <a:off x="7239000" y="2508250"/>
            <a:ext cx="0" cy="3405188"/>
          </a:xfrm>
          <a:prstGeom prst="line">
            <a:avLst/>
          </a:prstGeom>
          <a:noFill/>
          <a:ln w="19050">
            <a:solidFill>
              <a:schemeClr val="tx1"/>
            </a:solidFill>
            <a:prstDash val="dash"/>
            <a:round/>
            <a:headEnd/>
            <a:tailEnd/>
          </a:ln>
          <a:effectLst>
            <a:outerShdw dist="35921" dir="2700000" algn="ctr" rotWithShape="0">
              <a:schemeClr val="bg2"/>
            </a:outerShdw>
          </a:effectLst>
        </p:spPr>
        <p:txBody>
          <a:bodyPr/>
          <a:lstStyle/>
          <a:p>
            <a:pPr>
              <a:defRPr/>
            </a:pPr>
            <a:endParaRPr lang="en-US" dirty="0"/>
          </a:p>
        </p:txBody>
      </p:sp>
      <p:sp>
        <p:nvSpPr>
          <p:cNvPr id="3370036" name="Rectangle 52"/>
          <p:cNvSpPr>
            <a:spLocks noChangeArrowheads="1"/>
          </p:cNvSpPr>
          <p:nvPr/>
        </p:nvSpPr>
        <p:spPr bwMode="auto">
          <a:xfrm>
            <a:off x="7970838" y="6142038"/>
            <a:ext cx="941387" cy="500062"/>
          </a:xfrm>
          <a:prstGeom prst="rect">
            <a:avLst/>
          </a:prstGeom>
          <a:gradFill rotWithShape="0">
            <a:gsLst>
              <a:gs pos="0">
                <a:srgbClr val="FF3300"/>
              </a:gs>
              <a:gs pos="50000">
                <a:srgbClr val="FF9900"/>
              </a:gs>
              <a:gs pos="100000">
                <a:srgbClr val="FF3300"/>
              </a:gs>
            </a:gsLst>
            <a:lin ang="0" scaled="1"/>
          </a:gradFill>
          <a:ln w="9525">
            <a:noFill/>
            <a:miter lim="800000"/>
            <a:headEnd/>
            <a:tailEnd/>
          </a:ln>
          <a:effectLst>
            <a:outerShdw dist="45791" dir="3378596" algn="ctr" rotWithShape="0">
              <a:schemeClr val="bg2"/>
            </a:outerShdw>
          </a:effectLst>
        </p:spPr>
        <p:txBody>
          <a:bodyPr wrap="none" anchor="ctr"/>
          <a:lstStyle/>
          <a:p>
            <a:pPr>
              <a:defRPr/>
            </a:pPr>
            <a:endParaRPr lang="en-US" dirty="0"/>
          </a:p>
        </p:txBody>
      </p:sp>
      <p:grpSp>
        <p:nvGrpSpPr>
          <p:cNvPr id="25636" name="Group 53"/>
          <p:cNvGrpSpPr>
            <a:grpSpLocks/>
          </p:cNvGrpSpPr>
          <p:nvPr/>
        </p:nvGrpSpPr>
        <p:grpSpPr bwMode="auto">
          <a:xfrm>
            <a:off x="7162800" y="5838825"/>
            <a:ext cx="152400" cy="152400"/>
            <a:chOff x="4464" y="3708"/>
            <a:chExt cx="96" cy="96"/>
          </a:xfrm>
        </p:grpSpPr>
        <p:sp>
          <p:nvSpPr>
            <p:cNvPr id="25663" name="Line 54"/>
            <p:cNvSpPr>
              <a:spLocks noChangeShapeType="1"/>
            </p:cNvSpPr>
            <p:nvPr/>
          </p:nvSpPr>
          <p:spPr bwMode="auto">
            <a:xfrm>
              <a:off x="4464" y="3708"/>
              <a:ext cx="96" cy="96"/>
            </a:xfrm>
            <a:prstGeom prst="line">
              <a:avLst/>
            </a:prstGeom>
            <a:noFill/>
            <a:ln w="57150">
              <a:solidFill>
                <a:srgbClr val="FF0000"/>
              </a:solidFill>
              <a:round/>
              <a:headEnd/>
              <a:tailEnd/>
            </a:ln>
          </p:spPr>
          <p:txBody>
            <a:bodyPr/>
            <a:lstStyle/>
            <a:p>
              <a:endParaRPr lang="en-US" dirty="0"/>
            </a:p>
          </p:txBody>
        </p:sp>
        <p:sp>
          <p:nvSpPr>
            <p:cNvPr id="25664" name="Line 55"/>
            <p:cNvSpPr>
              <a:spLocks noChangeShapeType="1"/>
            </p:cNvSpPr>
            <p:nvPr/>
          </p:nvSpPr>
          <p:spPr bwMode="auto">
            <a:xfrm flipV="1">
              <a:off x="4464" y="3708"/>
              <a:ext cx="96" cy="96"/>
            </a:xfrm>
            <a:prstGeom prst="line">
              <a:avLst/>
            </a:prstGeom>
            <a:noFill/>
            <a:ln w="57150">
              <a:solidFill>
                <a:srgbClr val="FF0000"/>
              </a:solidFill>
              <a:round/>
              <a:headEnd/>
              <a:tailEnd/>
            </a:ln>
          </p:spPr>
          <p:txBody>
            <a:bodyPr/>
            <a:lstStyle/>
            <a:p>
              <a:endParaRPr lang="en-US" dirty="0"/>
            </a:p>
          </p:txBody>
        </p:sp>
      </p:grpSp>
      <p:sp>
        <p:nvSpPr>
          <p:cNvPr id="3370040" name="Text Box 56"/>
          <p:cNvSpPr txBox="1">
            <a:spLocks noChangeArrowheads="1"/>
          </p:cNvSpPr>
          <p:nvPr/>
        </p:nvSpPr>
        <p:spPr bwMode="auto">
          <a:xfrm>
            <a:off x="7972425" y="6110288"/>
            <a:ext cx="963613" cy="587375"/>
          </a:xfrm>
          <a:prstGeom prst="rect">
            <a:avLst/>
          </a:prstGeom>
          <a:noFill/>
          <a:ln w="9525">
            <a:noFill/>
            <a:miter lim="800000"/>
            <a:headEnd/>
            <a:tailEnd/>
          </a:ln>
          <a:effectLst>
            <a:outerShdw dist="17961" dir="2700000" algn="ctr" rotWithShape="0">
              <a:schemeClr val="bg2"/>
            </a:outerShdw>
          </a:effectLst>
        </p:spPr>
        <p:txBody>
          <a:bodyPr>
            <a:spAutoFit/>
          </a:bodyPr>
          <a:lstStyle/>
          <a:p>
            <a:pPr>
              <a:lnSpc>
                <a:spcPct val="90000"/>
              </a:lnSpc>
              <a:defRPr/>
            </a:pPr>
            <a:r>
              <a:rPr lang="en-US" sz="1800" dirty="0">
                <a:latin typeface="Arial" charset="0"/>
              </a:rPr>
              <a:t>Natural</a:t>
            </a:r>
          </a:p>
          <a:p>
            <a:pPr>
              <a:lnSpc>
                <a:spcPct val="90000"/>
              </a:lnSpc>
              <a:defRPr/>
            </a:pPr>
            <a:r>
              <a:rPr lang="en-US" sz="1800" dirty="0">
                <a:latin typeface="Arial" charset="0"/>
              </a:rPr>
              <a:t>Death</a:t>
            </a:r>
          </a:p>
        </p:txBody>
      </p:sp>
      <p:sp>
        <p:nvSpPr>
          <p:cNvPr id="3370041" name="Rectangle 57"/>
          <p:cNvSpPr>
            <a:spLocks noChangeArrowheads="1"/>
          </p:cNvSpPr>
          <p:nvPr/>
        </p:nvSpPr>
        <p:spPr bwMode="auto">
          <a:xfrm>
            <a:off x="257175" y="6142038"/>
            <a:ext cx="941388" cy="500062"/>
          </a:xfrm>
          <a:prstGeom prst="rect">
            <a:avLst/>
          </a:prstGeom>
          <a:gradFill rotWithShape="0">
            <a:gsLst>
              <a:gs pos="0">
                <a:srgbClr val="FF3300"/>
              </a:gs>
              <a:gs pos="50000">
                <a:srgbClr val="FF9900"/>
              </a:gs>
              <a:gs pos="100000">
                <a:srgbClr val="FF3300"/>
              </a:gs>
            </a:gsLst>
            <a:lin ang="0" scaled="1"/>
          </a:gradFill>
          <a:ln w="9525">
            <a:noFill/>
            <a:miter lim="800000"/>
            <a:headEnd/>
            <a:tailEnd/>
          </a:ln>
          <a:effectLst>
            <a:outerShdw dist="45791" dir="3378596" algn="ctr" rotWithShape="0">
              <a:schemeClr val="bg2"/>
            </a:outerShdw>
          </a:effectLst>
        </p:spPr>
        <p:txBody>
          <a:bodyPr wrap="none" anchor="ctr"/>
          <a:lstStyle/>
          <a:p>
            <a:pPr>
              <a:defRPr/>
            </a:pPr>
            <a:endParaRPr lang="en-US" dirty="0"/>
          </a:p>
        </p:txBody>
      </p:sp>
      <p:sp>
        <p:nvSpPr>
          <p:cNvPr id="3370042" name="Text Box 58"/>
          <p:cNvSpPr txBox="1">
            <a:spLocks noChangeArrowheads="1"/>
          </p:cNvSpPr>
          <p:nvPr/>
        </p:nvSpPr>
        <p:spPr bwMode="auto">
          <a:xfrm>
            <a:off x="257175" y="6237288"/>
            <a:ext cx="963613" cy="339725"/>
          </a:xfrm>
          <a:prstGeom prst="rect">
            <a:avLst/>
          </a:prstGeom>
          <a:noFill/>
          <a:ln w="9525">
            <a:noFill/>
            <a:miter lim="800000"/>
            <a:headEnd/>
            <a:tailEnd/>
          </a:ln>
          <a:effectLst>
            <a:outerShdw dist="17961" dir="2700000" algn="ctr" rotWithShape="0">
              <a:schemeClr val="bg2"/>
            </a:outerShdw>
          </a:effectLst>
        </p:spPr>
        <p:txBody>
          <a:bodyPr>
            <a:spAutoFit/>
          </a:bodyPr>
          <a:lstStyle/>
          <a:p>
            <a:pPr>
              <a:lnSpc>
                <a:spcPct val="90000"/>
              </a:lnSpc>
              <a:defRPr/>
            </a:pPr>
            <a:r>
              <a:rPr lang="en-US" sz="1800" dirty="0">
                <a:latin typeface="Arial" charset="0"/>
              </a:rPr>
              <a:t>Birth</a:t>
            </a:r>
          </a:p>
        </p:txBody>
      </p:sp>
      <p:grpSp>
        <p:nvGrpSpPr>
          <p:cNvPr id="25640" name="Group 59"/>
          <p:cNvGrpSpPr>
            <a:grpSpLocks/>
          </p:cNvGrpSpPr>
          <p:nvPr/>
        </p:nvGrpSpPr>
        <p:grpSpPr bwMode="auto">
          <a:xfrm>
            <a:off x="6773863" y="2767013"/>
            <a:ext cx="1374775" cy="638175"/>
            <a:chOff x="4300" y="2986"/>
            <a:chExt cx="607" cy="512"/>
          </a:xfrm>
        </p:grpSpPr>
        <p:sp>
          <p:nvSpPr>
            <p:cNvPr id="3370044" name="Rectangle 60"/>
            <p:cNvSpPr>
              <a:spLocks noChangeArrowheads="1"/>
            </p:cNvSpPr>
            <p:nvPr/>
          </p:nvSpPr>
          <p:spPr bwMode="auto">
            <a:xfrm>
              <a:off x="4309" y="2997"/>
              <a:ext cx="593" cy="501"/>
            </a:xfrm>
            <a:prstGeom prst="rect">
              <a:avLst/>
            </a:prstGeom>
            <a:gradFill rotWithShape="0">
              <a:gsLst>
                <a:gs pos="0">
                  <a:srgbClr val="FF3300"/>
                </a:gs>
                <a:gs pos="50000">
                  <a:srgbClr val="FF9900"/>
                </a:gs>
                <a:gs pos="100000">
                  <a:srgbClr val="FF3300"/>
                </a:gs>
              </a:gsLst>
              <a:lin ang="0" scaled="1"/>
            </a:gradFill>
            <a:ln w="9525">
              <a:noFill/>
              <a:miter lim="800000"/>
              <a:headEnd/>
              <a:tailEnd/>
            </a:ln>
            <a:effectLst>
              <a:outerShdw dist="45791" dir="3378596" algn="ctr" rotWithShape="0">
                <a:schemeClr val="bg2"/>
              </a:outerShdw>
            </a:effectLst>
          </p:spPr>
          <p:txBody>
            <a:bodyPr wrap="none" anchor="ctr"/>
            <a:lstStyle/>
            <a:p>
              <a:pPr>
                <a:defRPr/>
              </a:pPr>
              <a:endParaRPr lang="en-US" dirty="0"/>
            </a:p>
          </p:txBody>
        </p:sp>
        <p:sp>
          <p:nvSpPr>
            <p:cNvPr id="3370045" name="Text Box 61"/>
            <p:cNvSpPr txBox="1">
              <a:spLocks noChangeArrowheads="1"/>
            </p:cNvSpPr>
            <p:nvPr/>
          </p:nvSpPr>
          <p:spPr bwMode="auto">
            <a:xfrm>
              <a:off x="4300" y="2986"/>
              <a:ext cx="607" cy="471"/>
            </a:xfrm>
            <a:prstGeom prst="rect">
              <a:avLst/>
            </a:prstGeom>
            <a:noFill/>
            <a:ln w="9525">
              <a:noFill/>
              <a:miter lim="800000"/>
              <a:headEnd/>
              <a:tailEnd/>
            </a:ln>
            <a:effectLst>
              <a:outerShdw dist="17961" dir="2700000" algn="ctr" rotWithShape="0">
                <a:schemeClr val="bg2"/>
              </a:outerShdw>
            </a:effectLst>
          </p:spPr>
          <p:txBody>
            <a:bodyPr>
              <a:spAutoFit/>
            </a:bodyPr>
            <a:lstStyle/>
            <a:p>
              <a:pPr>
                <a:lnSpc>
                  <a:spcPct val="90000"/>
                </a:lnSpc>
                <a:defRPr/>
              </a:pPr>
              <a:r>
                <a:rPr lang="en-US" sz="1800" dirty="0">
                  <a:latin typeface="Arial" charset="0"/>
                </a:rPr>
                <a:t>Death due to Cancer</a:t>
              </a:r>
            </a:p>
          </p:txBody>
        </p:sp>
      </p:grpSp>
      <p:sp>
        <p:nvSpPr>
          <p:cNvPr id="25641" name="Line 62"/>
          <p:cNvSpPr>
            <a:spLocks noChangeShapeType="1"/>
          </p:cNvSpPr>
          <p:nvPr/>
        </p:nvSpPr>
        <p:spPr bwMode="auto">
          <a:xfrm>
            <a:off x="2073136" y="1089991"/>
            <a:ext cx="365264" cy="0"/>
          </a:xfrm>
          <a:prstGeom prst="line">
            <a:avLst/>
          </a:prstGeom>
          <a:noFill/>
          <a:ln w="28575">
            <a:solidFill>
              <a:schemeClr val="tx1"/>
            </a:solidFill>
            <a:round/>
            <a:headEnd type="triangle" w="med" len="med"/>
            <a:tailEnd type="triangle" w="med" len="med"/>
          </a:ln>
        </p:spPr>
        <p:txBody>
          <a:bodyPr/>
          <a:lstStyle/>
          <a:p>
            <a:endParaRPr lang="en-US" dirty="0"/>
          </a:p>
        </p:txBody>
      </p:sp>
      <p:sp>
        <p:nvSpPr>
          <p:cNvPr id="25642" name="Line 63"/>
          <p:cNvSpPr>
            <a:spLocks noChangeShapeType="1"/>
          </p:cNvSpPr>
          <p:nvPr/>
        </p:nvSpPr>
        <p:spPr bwMode="auto">
          <a:xfrm>
            <a:off x="3502818" y="1096617"/>
            <a:ext cx="550863" cy="0"/>
          </a:xfrm>
          <a:prstGeom prst="line">
            <a:avLst/>
          </a:prstGeom>
          <a:noFill/>
          <a:ln w="28575">
            <a:solidFill>
              <a:schemeClr val="tx1"/>
            </a:solidFill>
            <a:round/>
            <a:headEnd type="triangle" w="med" len="med"/>
            <a:tailEnd type="triangle" w="med" len="med"/>
          </a:ln>
        </p:spPr>
        <p:txBody>
          <a:bodyPr/>
          <a:lstStyle/>
          <a:p>
            <a:endParaRPr lang="en-US" dirty="0"/>
          </a:p>
        </p:txBody>
      </p:sp>
      <p:sp>
        <p:nvSpPr>
          <p:cNvPr id="25643" name="Line 64"/>
          <p:cNvSpPr>
            <a:spLocks noChangeShapeType="1"/>
          </p:cNvSpPr>
          <p:nvPr/>
        </p:nvSpPr>
        <p:spPr bwMode="auto">
          <a:xfrm>
            <a:off x="5343525" y="1089990"/>
            <a:ext cx="371475" cy="6626"/>
          </a:xfrm>
          <a:prstGeom prst="line">
            <a:avLst/>
          </a:prstGeom>
          <a:noFill/>
          <a:ln w="28575">
            <a:solidFill>
              <a:schemeClr val="tx1"/>
            </a:solidFill>
            <a:round/>
            <a:headEnd type="triangle" w="med" len="med"/>
            <a:tailEnd type="triangle" w="med" len="med"/>
          </a:ln>
        </p:spPr>
        <p:txBody>
          <a:bodyPr/>
          <a:lstStyle/>
          <a:p>
            <a:endParaRPr lang="en-US" dirty="0"/>
          </a:p>
        </p:txBody>
      </p:sp>
      <p:grpSp>
        <p:nvGrpSpPr>
          <p:cNvPr id="11" name="Group 71"/>
          <p:cNvGrpSpPr>
            <a:grpSpLocks/>
          </p:cNvGrpSpPr>
          <p:nvPr/>
        </p:nvGrpSpPr>
        <p:grpSpPr bwMode="auto">
          <a:xfrm>
            <a:off x="811213" y="1554163"/>
            <a:ext cx="1311275" cy="3457575"/>
            <a:chOff x="511" y="979"/>
            <a:chExt cx="826" cy="2178"/>
          </a:xfrm>
        </p:grpSpPr>
        <p:sp>
          <p:nvSpPr>
            <p:cNvPr id="3370056" name="Freeform 72"/>
            <p:cNvSpPr>
              <a:spLocks/>
            </p:cNvSpPr>
            <p:nvPr/>
          </p:nvSpPr>
          <p:spPr bwMode="auto">
            <a:xfrm>
              <a:off x="511" y="979"/>
              <a:ext cx="1" cy="2178"/>
            </a:xfrm>
            <a:custGeom>
              <a:avLst/>
              <a:gdLst/>
              <a:ahLst/>
              <a:cxnLst>
                <a:cxn ang="0">
                  <a:pos x="0" y="0"/>
                </a:cxn>
                <a:cxn ang="0">
                  <a:pos x="0" y="2178"/>
                </a:cxn>
              </a:cxnLst>
              <a:rect l="0" t="0" r="r" b="b"/>
              <a:pathLst>
                <a:path w="1" h="2178">
                  <a:moveTo>
                    <a:pt x="0" y="0"/>
                  </a:moveTo>
                  <a:lnTo>
                    <a:pt x="0" y="2178"/>
                  </a:lnTo>
                </a:path>
              </a:pathLst>
            </a:custGeom>
            <a:noFill/>
            <a:ln w="101600" cmpd="sng">
              <a:pattFill prst="narVert">
                <a:fgClr>
                  <a:srgbClr val="00FFFF"/>
                </a:fgClr>
                <a:bgClr>
                  <a:srgbClr val="FFFFFF"/>
                </a:bgClr>
              </a:pattFill>
              <a:prstDash val="solid"/>
              <a:round/>
              <a:headEnd type="none" w="med" len="med"/>
              <a:tailEnd type="stealth" w="med" len="med"/>
            </a:ln>
            <a:effectLst>
              <a:outerShdw dist="35921" dir="2700000" algn="ctr" rotWithShape="0">
                <a:schemeClr val="bg2"/>
              </a:outerShdw>
            </a:effectLst>
          </p:spPr>
          <p:txBody>
            <a:bodyPr/>
            <a:lstStyle/>
            <a:p>
              <a:pPr>
                <a:defRPr/>
              </a:pPr>
              <a:endParaRPr lang="en-US" dirty="0"/>
            </a:p>
          </p:txBody>
        </p:sp>
        <p:sp>
          <p:nvSpPr>
            <p:cNvPr id="3370057" name="Freeform 73"/>
            <p:cNvSpPr>
              <a:spLocks/>
            </p:cNvSpPr>
            <p:nvPr/>
          </p:nvSpPr>
          <p:spPr bwMode="auto">
            <a:xfrm>
              <a:off x="1336" y="979"/>
              <a:ext cx="1" cy="2178"/>
            </a:xfrm>
            <a:custGeom>
              <a:avLst/>
              <a:gdLst/>
              <a:ahLst/>
              <a:cxnLst>
                <a:cxn ang="0">
                  <a:pos x="0" y="0"/>
                </a:cxn>
                <a:cxn ang="0">
                  <a:pos x="0" y="2178"/>
                </a:cxn>
              </a:cxnLst>
              <a:rect l="0" t="0" r="r" b="b"/>
              <a:pathLst>
                <a:path w="1" h="2178">
                  <a:moveTo>
                    <a:pt x="0" y="0"/>
                  </a:moveTo>
                  <a:lnTo>
                    <a:pt x="0" y="2178"/>
                  </a:lnTo>
                </a:path>
              </a:pathLst>
            </a:custGeom>
            <a:noFill/>
            <a:ln w="101600" cmpd="sng">
              <a:pattFill prst="narVert">
                <a:fgClr>
                  <a:srgbClr val="00FFFF"/>
                </a:fgClr>
                <a:bgClr>
                  <a:srgbClr val="FFFFFF"/>
                </a:bgClr>
              </a:pattFill>
              <a:prstDash val="solid"/>
              <a:round/>
              <a:headEnd type="none" w="med" len="med"/>
              <a:tailEnd type="stealth" w="med" len="med"/>
            </a:ln>
            <a:effectLst>
              <a:outerShdw dist="35921" dir="2700000" algn="ctr" rotWithShape="0">
                <a:schemeClr val="bg2"/>
              </a:outerShdw>
            </a:effectLst>
          </p:spPr>
          <p:txBody>
            <a:bodyPr/>
            <a:lstStyle/>
            <a:p>
              <a:pPr>
                <a:defRPr/>
              </a:pPr>
              <a:endParaRPr lang="en-US" dirty="0"/>
            </a:p>
          </p:txBody>
        </p:sp>
        <p:sp>
          <p:nvSpPr>
            <p:cNvPr id="3370058" name="Freeform 74"/>
            <p:cNvSpPr>
              <a:spLocks/>
            </p:cNvSpPr>
            <p:nvPr/>
          </p:nvSpPr>
          <p:spPr bwMode="auto">
            <a:xfrm>
              <a:off x="923" y="979"/>
              <a:ext cx="1" cy="2178"/>
            </a:xfrm>
            <a:custGeom>
              <a:avLst/>
              <a:gdLst/>
              <a:ahLst/>
              <a:cxnLst>
                <a:cxn ang="0">
                  <a:pos x="0" y="0"/>
                </a:cxn>
                <a:cxn ang="0">
                  <a:pos x="0" y="2178"/>
                </a:cxn>
              </a:cxnLst>
              <a:rect l="0" t="0" r="r" b="b"/>
              <a:pathLst>
                <a:path w="1" h="2178">
                  <a:moveTo>
                    <a:pt x="0" y="0"/>
                  </a:moveTo>
                  <a:lnTo>
                    <a:pt x="0" y="2178"/>
                  </a:lnTo>
                </a:path>
              </a:pathLst>
            </a:custGeom>
            <a:noFill/>
            <a:ln w="101600" cmpd="sng">
              <a:pattFill prst="narVert">
                <a:fgClr>
                  <a:srgbClr val="00FFFF"/>
                </a:fgClr>
                <a:bgClr>
                  <a:srgbClr val="FFFFFF"/>
                </a:bgClr>
              </a:pattFill>
              <a:prstDash val="solid"/>
              <a:round/>
              <a:headEnd type="none" w="med" len="med"/>
              <a:tailEnd type="stealth" w="med" len="med"/>
            </a:ln>
            <a:effectLst>
              <a:outerShdw dist="35921" dir="2700000" algn="ctr" rotWithShape="0">
                <a:schemeClr val="bg2"/>
              </a:outerShdw>
            </a:effectLst>
          </p:spPr>
          <p:txBody>
            <a:bodyPr/>
            <a:lstStyle/>
            <a:p>
              <a:pPr>
                <a:defRPr/>
              </a:pPr>
              <a:endParaRPr lang="en-US" dirty="0"/>
            </a:p>
          </p:txBody>
        </p:sp>
      </p:grpSp>
      <p:sp>
        <p:nvSpPr>
          <p:cNvPr id="3370062" name="Text Box 78"/>
          <p:cNvSpPr txBox="1">
            <a:spLocks noChangeArrowheads="1"/>
          </p:cNvSpPr>
          <p:nvPr/>
        </p:nvSpPr>
        <p:spPr bwMode="auto">
          <a:xfrm>
            <a:off x="6921500" y="2162175"/>
            <a:ext cx="787400" cy="339725"/>
          </a:xfrm>
          <a:prstGeom prst="rect">
            <a:avLst/>
          </a:prstGeom>
          <a:noFill/>
          <a:ln w="9525">
            <a:noFill/>
            <a:miter lim="800000"/>
            <a:headEnd/>
            <a:tailEnd/>
          </a:ln>
          <a:effectLst>
            <a:outerShdw dist="17961" dir="2700000" algn="ctr" rotWithShape="0">
              <a:schemeClr val="bg2"/>
            </a:outerShdw>
          </a:effectLst>
        </p:spPr>
        <p:txBody>
          <a:bodyPr>
            <a:spAutoFit/>
          </a:bodyPr>
          <a:lstStyle/>
          <a:p>
            <a:pPr>
              <a:lnSpc>
                <a:spcPct val="90000"/>
              </a:lnSpc>
              <a:defRPr/>
            </a:pPr>
            <a:r>
              <a:rPr lang="en-US" sz="1800" b="1" dirty="0">
                <a:solidFill>
                  <a:srgbClr val="FF3300"/>
                </a:solidFill>
                <a:latin typeface="Arial" charset="0"/>
              </a:rPr>
              <a:t>2005</a:t>
            </a:r>
          </a:p>
        </p:txBody>
      </p:sp>
      <p:sp>
        <p:nvSpPr>
          <p:cNvPr id="3370063" name="Line 79"/>
          <p:cNvSpPr>
            <a:spLocks noChangeShapeType="1"/>
          </p:cNvSpPr>
          <p:nvPr/>
        </p:nvSpPr>
        <p:spPr bwMode="auto">
          <a:xfrm flipV="1">
            <a:off x="7239000" y="1865313"/>
            <a:ext cx="0" cy="300037"/>
          </a:xfrm>
          <a:prstGeom prst="line">
            <a:avLst/>
          </a:prstGeom>
          <a:noFill/>
          <a:ln w="19050">
            <a:solidFill>
              <a:schemeClr val="tx1"/>
            </a:solidFill>
            <a:prstDash val="dash"/>
            <a:round/>
            <a:headEnd/>
            <a:tailEnd/>
          </a:ln>
          <a:effectLst>
            <a:outerShdw dist="35921" dir="2700000" algn="ctr" rotWithShape="0">
              <a:schemeClr val="bg2"/>
            </a:outerShdw>
          </a:effectLst>
        </p:spPr>
        <p:txBody>
          <a:bodyPr/>
          <a:lstStyle/>
          <a:p>
            <a:pPr>
              <a:defRPr/>
            </a:pPr>
            <a:endParaRPr lang="en-US" dirty="0"/>
          </a:p>
        </p:txBody>
      </p:sp>
      <p:grpSp>
        <p:nvGrpSpPr>
          <p:cNvPr id="25647" name="Group 80"/>
          <p:cNvGrpSpPr>
            <a:grpSpLocks/>
          </p:cNvGrpSpPr>
          <p:nvPr/>
        </p:nvGrpSpPr>
        <p:grpSpPr bwMode="auto">
          <a:xfrm>
            <a:off x="7162800" y="1800225"/>
            <a:ext cx="152400" cy="152400"/>
            <a:chOff x="4512" y="1164"/>
            <a:chExt cx="96" cy="96"/>
          </a:xfrm>
        </p:grpSpPr>
        <p:sp>
          <p:nvSpPr>
            <p:cNvPr id="25656" name="Line 81"/>
            <p:cNvSpPr>
              <a:spLocks noChangeShapeType="1"/>
            </p:cNvSpPr>
            <p:nvPr/>
          </p:nvSpPr>
          <p:spPr bwMode="auto">
            <a:xfrm>
              <a:off x="4512" y="1164"/>
              <a:ext cx="96" cy="96"/>
            </a:xfrm>
            <a:prstGeom prst="line">
              <a:avLst/>
            </a:prstGeom>
            <a:noFill/>
            <a:ln w="57150">
              <a:solidFill>
                <a:srgbClr val="FF0000"/>
              </a:solidFill>
              <a:round/>
              <a:headEnd/>
              <a:tailEnd/>
            </a:ln>
          </p:spPr>
          <p:txBody>
            <a:bodyPr/>
            <a:lstStyle/>
            <a:p>
              <a:endParaRPr lang="en-US" dirty="0"/>
            </a:p>
          </p:txBody>
        </p:sp>
        <p:sp>
          <p:nvSpPr>
            <p:cNvPr id="25657" name="Line 82"/>
            <p:cNvSpPr>
              <a:spLocks noChangeShapeType="1"/>
            </p:cNvSpPr>
            <p:nvPr/>
          </p:nvSpPr>
          <p:spPr bwMode="auto">
            <a:xfrm flipV="1">
              <a:off x="4512" y="1164"/>
              <a:ext cx="96" cy="96"/>
            </a:xfrm>
            <a:prstGeom prst="line">
              <a:avLst/>
            </a:prstGeom>
            <a:noFill/>
            <a:ln w="57150">
              <a:solidFill>
                <a:srgbClr val="FF0000"/>
              </a:solidFill>
              <a:round/>
              <a:headEnd/>
              <a:tailEnd/>
            </a:ln>
          </p:spPr>
          <p:txBody>
            <a:bodyPr/>
            <a:lstStyle/>
            <a:p>
              <a:endParaRPr lang="en-US" dirty="0"/>
            </a:p>
          </p:txBody>
        </p:sp>
      </p:grpSp>
      <p:sp>
        <p:nvSpPr>
          <p:cNvPr id="3370067" name="Freeform 83"/>
          <p:cNvSpPr>
            <a:spLocks/>
          </p:cNvSpPr>
          <p:nvPr/>
        </p:nvSpPr>
        <p:spPr bwMode="auto">
          <a:xfrm>
            <a:off x="4694238" y="4329113"/>
            <a:ext cx="4144962" cy="1595437"/>
          </a:xfrm>
          <a:custGeom>
            <a:avLst/>
            <a:gdLst/>
            <a:ahLst/>
            <a:cxnLst>
              <a:cxn ang="0">
                <a:pos x="0" y="1387"/>
              </a:cxn>
              <a:cxn ang="0">
                <a:pos x="134" y="1242"/>
              </a:cxn>
              <a:cxn ang="0">
                <a:pos x="246" y="1158"/>
              </a:cxn>
              <a:cxn ang="0">
                <a:pos x="408" y="1074"/>
              </a:cxn>
              <a:cxn ang="0">
                <a:pos x="553" y="1024"/>
              </a:cxn>
              <a:cxn ang="0">
                <a:pos x="799" y="973"/>
              </a:cxn>
              <a:cxn ang="0">
                <a:pos x="1196" y="912"/>
              </a:cxn>
              <a:cxn ang="0">
                <a:pos x="1487" y="845"/>
              </a:cxn>
              <a:cxn ang="0">
                <a:pos x="1879" y="750"/>
              </a:cxn>
              <a:cxn ang="0">
                <a:pos x="2253" y="610"/>
              </a:cxn>
              <a:cxn ang="0">
                <a:pos x="2539" y="459"/>
              </a:cxn>
              <a:cxn ang="0">
                <a:pos x="2807" y="280"/>
              </a:cxn>
              <a:cxn ang="0">
                <a:pos x="3092" y="0"/>
              </a:cxn>
            </a:cxnLst>
            <a:rect l="0" t="0" r="r" b="b"/>
            <a:pathLst>
              <a:path w="3092" h="1387">
                <a:moveTo>
                  <a:pt x="0" y="1387"/>
                </a:moveTo>
                <a:cubicBezTo>
                  <a:pt x="22" y="1363"/>
                  <a:pt x="93" y="1280"/>
                  <a:pt x="134" y="1242"/>
                </a:cubicBezTo>
                <a:cubicBezTo>
                  <a:pt x="175" y="1204"/>
                  <a:pt x="200" y="1186"/>
                  <a:pt x="246" y="1158"/>
                </a:cubicBezTo>
                <a:cubicBezTo>
                  <a:pt x="292" y="1130"/>
                  <a:pt x="357" y="1096"/>
                  <a:pt x="408" y="1074"/>
                </a:cubicBezTo>
                <a:cubicBezTo>
                  <a:pt x="459" y="1052"/>
                  <a:pt x="488" y="1041"/>
                  <a:pt x="553" y="1024"/>
                </a:cubicBezTo>
                <a:cubicBezTo>
                  <a:pt x="618" y="1007"/>
                  <a:pt x="692" y="992"/>
                  <a:pt x="799" y="973"/>
                </a:cubicBezTo>
                <a:cubicBezTo>
                  <a:pt x="906" y="954"/>
                  <a:pt x="1081" y="933"/>
                  <a:pt x="1196" y="912"/>
                </a:cubicBezTo>
                <a:cubicBezTo>
                  <a:pt x="1311" y="891"/>
                  <a:pt x="1373" y="872"/>
                  <a:pt x="1487" y="845"/>
                </a:cubicBezTo>
                <a:cubicBezTo>
                  <a:pt x="1601" y="818"/>
                  <a:pt x="1751" y="789"/>
                  <a:pt x="1879" y="750"/>
                </a:cubicBezTo>
                <a:cubicBezTo>
                  <a:pt x="2007" y="711"/>
                  <a:pt x="2143" y="658"/>
                  <a:pt x="2253" y="610"/>
                </a:cubicBezTo>
                <a:cubicBezTo>
                  <a:pt x="2363" y="562"/>
                  <a:pt x="2447" y="514"/>
                  <a:pt x="2539" y="459"/>
                </a:cubicBezTo>
                <a:cubicBezTo>
                  <a:pt x="2631" y="404"/>
                  <a:pt x="2715" y="357"/>
                  <a:pt x="2807" y="280"/>
                </a:cubicBezTo>
                <a:cubicBezTo>
                  <a:pt x="2899" y="203"/>
                  <a:pt x="3033" y="58"/>
                  <a:pt x="3092" y="0"/>
                </a:cubicBezTo>
              </a:path>
            </a:pathLst>
          </a:custGeom>
          <a:noFill/>
          <a:ln w="76200" cap="flat" cmpd="sng">
            <a:solidFill>
              <a:srgbClr val="FFFF00"/>
            </a:solidFill>
            <a:prstDash val="solid"/>
            <a:round/>
            <a:headEnd type="none" w="med" len="med"/>
            <a:tailEnd type="none" w="med" len="med"/>
          </a:ln>
          <a:effectLst>
            <a:outerShdw dist="17961" dir="2700000" algn="ctr" rotWithShape="0">
              <a:srgbClr val="000000"/>
            </a:outerShdw>
          </a:effectLst>
        </p:spPr>
        <p:txBody>
          <a:bodyPr/>
          <a:lstStyle/>
          <a:p>
            <a:pPr>
              <a:defRPr/>
            </a:pPr>
            <a:endParaRPr lang="en-US" dirty="0"/>
          </a:p>
        </p:txBody>
      </p:sp>
      <p:sp>
        <p:nvSpPr>
          <p:cNvPr id="3370068" name="Text Box 84"/>
          <p:cNvSpPr txBox="1">
            <a:spLocks noChangeArrowheads="1"/>
          </p:cNvSpPr>
          <p:nvPr/>
        </p:nvSpPr>
        <p:spPr bwMode="auto">
          <a:xfrm>
            <a:off x="8196263" y="3989388"/>
            <a:ext cx="866775" cy="339725"/>
          </a:xfrm>
          <a:prstGeom prst="rect">
            <a:avLst/>
          </a:prstGeom>
          <a:noFill/>
          <a:ln w="9525">
            <a:noFill/>
            <a:miter lim="800000"/>
            <a:headEnd/>
            <a:tailEnd/>
          </a:ln>
          <a:effectLst>
            <a:outerShdw dist="17961" dir="2700000" algn="ctr" rotWithShape="0">
              <a:schemeClr val="bg2"/>
            </a:outerShdw>
          </a:effectLst>
        </p:spPr>
        <p:txBody>
          <a:bodyPr>
            <a:spAutoFit/>
          </a:bodyPr>
          <a:lstStyle/>
          <a:p>
            <a:pPr>
              <a:lnSpc>
                <a:spcPct val="90000"/>
              </a:lnSpc>
              <a:defRPr/>
            </a:pPr>
            <a:r>
              <a:rPr lang="en-US" sz="1800" b="1" dirty="0">
                <a:solidFill>
                  <a:srgbClr val="FFFF00"/>
                </a:solidFill>
                <a:latin typeface="Arial" charset="0"/>
              </a:rPr>
              <a:t>2015</a:t>
            </a:r>
          </a:p>
        </p:txBody>
      </p:sp>
      <p:grpSp>
        <p:nvGrpSpPr>
          <p:cNvPr id="25650" name="Group 85"/>
          <p:cNvGrpSpPr>
            <a:grpSpLocks/>
          </p:cNvGrpSpPr>
          <p:nvPr/>
        </p:nvGrpSpPr>
        <p:grpSpPr bwMode="auto">
          <a:xfrm>
            <a:off x="4656138" y="5830888"/>
            <a:ext cx="152400" cy="152400"/>
            <a:chOff x="1488" y="3708"/>
            <a:chExt cx="96" cy="96"/>
          </a:xfrm>
        </p:grpSpPr>
        <p:sp>
          <p:nvSpPr>
            <p:cNvPr id="25654" name="Line 86"/>
            <p:cNvSpPr>
              <a:spLocks noChangeShapeType="1"/>
            </p:cNvSpPr>
            <p:nvPr/>
          </p:nvSpPr>
          <p:spPr bwMode="auto">
            <a:xfrm>
              <a:off x="1488" y="3708"/>
              <a:ext cx="96" cy="96"/>
            </a:xfrm>
            <a:prstGeom prst="line">
              <a:avLst/>
            </a:prstGeom>
            <a:noFill/>
            <a:ln w="57150">
              <a:solidFill>
                <a:srgbClr val="FFFF00"/>
              </a:solidFill>
              <a:round/>
              <a:headEnd/>
              <a:tailEnd/>
            </a:ln>
          </p:spPr>
          <p:txBody>
            <a:bodyPr/>
            <a:lstStyle/>
            <a:p>
              <a:endParaRPr lang="en-US" dirty="0"/>
            </a:p>
          </p:txBody>
        </p:sp>
        <p:sp>
          <p:nvSpPr>
            <p:cNvPr id="25655" name="Line 87"/>
            <p:cNvSpPr>
              <a:spLocks noChangeShapeType="1"/>
            </p:cNvSpPr>
            <p:nvPr/>
          </p:nvSpPr>
          <p:spPr bwMode="auto">
            <a:xfrm flipV="1">
              <a:off x="1488" y="3708"/>
              <a:ext cx="96" cy="96"/>
            </a:xfrm>
            <a:prstGeom prst="line">
              <a:avLst/>
            </a:prstGeom>
            <a:noFill/>
            <a:ln w="57150">
              <a:solidFill>
                <a:srgbClr val="FFFF00"/>
              </a:solidFill>
              <a:round/>
              <a:headEnd/>
              <a:tailEnd/>
            </a:ln>
          </p:spPr>
          <p:txBody>
            <a:bodyPr/>
            <a:lstStyle/>
            <a:p>
              <a:endParaRPr lang="en-US" dirty="0"/>
            </a:p>
          </p:txBody>
        </p:sp>
      </p:grpSp>
      <p:grpSp>
        <p:nvGrpSpPr>
          <p:cNvPr id="25651" name="Group 88"/>
          <p:cNvGrpSpPr>
            <a:grpSpLocks/>
          </p:cNvGrpSpPr>
          <p:nvPr/>
        </p:nvGrpSpPr>
        <p:grpSpPr bwMode="auto">
          <a:xfrm>
            <a:off x="8767763" y="4259263"/>
            <a:ext cx="152400" cy="152400"/>
            <a:chOff x="1488" y="3708"/>
            <a:chExt cx="96" cy="96"/>
          </a:xfrm>
        </p:grpSpPr>
        <p:sp>
          <p:nvSpPr>
            <p:cNvPr id="25652" name="Line 89"/>
            <p:cNvSpPr>
              <a:spLocks noChangeShapeType="1"/>
            </p:cNvSpPr>
            <p:nvPr/>
          </p:nvSpPr>
          <p:spPr bwMode="auto">
            <a:xfrm>
              <a:off x="1488" y="3708"/>
              <a:ext cx="96" cy="96"/>
            </a:xfrm>
            <a:prstGeom prst="line">
              <a:avLst/>
            </a:prstGeom>
            <a:noFill/>
            <a:ln w="57150">
              <a:solidFill>
                <a:srgbClr val="FFFF00"/>
              </a:solidFill>
              <a:round/>
              <a:headEnd/>
              <a:tailEnd/>
            </a:ln>
          </p:spPr>
          <p:txBody>
            <a:bodyPr/>
            <a:lstStyle/>
            <a:p>
              <a:endParaRPr lang="en-US" dirty="0"/>
            </a:p>
          </p:txBody>
        </p:sp>
        <p:sp>
          <p:nvSpPr>
            <p:cNvPr id="25653" name="Line 90"/>
            <p:cNvSpPr>
              <a:spLocks noChangeShapeType="1"/>
            </p:cNvSpPr>
            <p:nvPr/>
          </p:nvSpPr>
          <p:spPr bwMode="auto">
            <a:xfrm flipV="1">
              <a:off x="1488" y="3708"/>
              <a:ext cx="96" cy="96"/>
            </a:xfrm>
            <a:prstGeom prst="line">
              <a:avLst/>
            </a:prstGeom>
            <a:noFill/>
            <a:ln w="57150">
              <a:solidFill>
                <a:srgbClr val="FFFF00"/>
              </a:solidFill>
              <a:round/>
              <a:headEnd/>
              <a:tailEnd/>
            </a:ln>
          </p:spPr>
          <p:txBody>
            <a:bodyPr/>
            <a:lstStyle/>
            <a:p>
              <a:endParaRPr lang="en-US" dirty="0"/>
            </a:p>
          </p:txBody>
        </p:sp>
      </p:grpSp>
    </p:spTree>
    <p:extLst>
      <p:ext uri="{BB962C8B-B14F-4D97-AF65-F5344CB8AC3E}">
        <p14:creationId xmlns:p14="http://schemas.microsoft.com/office/powerpoint/2010/main" val="153740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33700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370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006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3122" name="Rectangle 2"/>
          <p:cNvSpPr>
            <a:spLocks noGrp="1" noChangeArrowheads="1"/>
          </p:cNvSpPr>
          <p:nvPr>
            <p:ph type="title"/>
          </p:nvPr>
        </p:nvSpPr>
        <p:spPr>
          <a:xfrm>
            <a:off x="144463" y="555625"/>
            <a:ext cx="8691562" cy="762000"/>
          </a:xfrm>
          <a:effectLst>
            <a:outerShdw dist="35921" dir="2700000" algn="ctr" rotWithShape="0">
              <a:schemeClr val="bg2"/>
            </a:outerShdw>
          </a:effectLst>
        </p:spPr>
        <p:txBody>
          <a:bodyPr/>
          <a:lstStyle/>
          <a:p>
            <a:pPr eaLnBrk="1" hangingPunct="1">
              <a:lnSpc>
                <a:spcPct val="100000"/>
              </a:lnSpc>
              <a:defRPr/>
            </a:pPr>
            <a:r>
              <a:rPr lang="en-US" sz="4400" dirty="0" smtClean="0"/>
              <a:t>The Proces</a:t>
            </a:r>
            <a:r>
              <a:rPr lang="en-US" dirty="0" smtClean="0"/>
              <a:t>s of Progress</a:t>
            </a:r>
            <a:endParaRPr lang="en-US" sz="4400" dirty="0" smtClean="0"/>
          </a:p>
        </p:txBody>
      </p:sp>
      <p:grpSp>
        <p:nvGrpSpPr>
          <p:cNvPr id="26627" name="Group 3"/>
          <p:cNvGrpSpPr>
            <a:grpSpLocks/>
          </p:cNvGrpSpPr>
          <p:nvPr/>
        </p:nvGrpSpPr>
        <p:grpSpPr bwMode="auto">
          <a:xfrm>
            <a:off x="257175" y="1700213"/>
            <a:ext cx="2051050" cy="869950"/>
            <a:chOff x="1476" y="2052"/>
            <a:chExt cx="1292" cy="548"/>
          </a:xfrm>
        </p:grpSpPr>
        <p:sp>
          <p:nvSpPr>
            <p:cNvPr id="26640" name="Rectangle 4"/>
            <p:cNvSpPr>
              <a:spLocks noChangeArrowheads="1"/>
            </p:cNvSpPr>
            <p:nvPr/>
          </p:nvSpPr>
          <p:spPr bwMode="auto">
            <a:xfrm>
              <a:off x="1476" y="2052"/>
              <a:ext cx="1292" cy="548"/>
            </a:xfrm>
            <a:prstGeom prst="rect">
              <a:avLst/>
            </a:prstGeom>
            <a:solidFill>
              <a:srgbClr val="FFCC00"/>
            </a:solidFill>
            <a:ln w="9525">
              <a:miter lim="800000"/>
              <a:headEnd/>
              <a:tailEnd/>
            </a:ln>
            <a:scene3d>
              <a:camera prst="legacyObliqueTopRight"/>
              <a:lightRig rig="legacyFlat3" dir="r"/>
            </a:scene3d>
            <a:sp3d extrusionH="430200" prstMaterial="legacyMatte">
              <a:bevelT w="13500" h="13500" prst="angle"/>
              <a:bevelB w="13500" h="13500" prst="angle"/>
              <a:extrusionClr>
                <a:srgbClr val="FFCC00"/>
              </a:extrusionClr>
            </a:sp3d>
          </p:spPr>
          <p:txBody>
            <a:bodyPr wrap="none" anchor="ctr">
              <a:flatTx/>
            </a:bodyPr>
            <a:lstStyle/>
            <a:p>
              <a:endParaRPr lang="en-US" dirty="0"/>
            </a:p>
          </p:txBody>
        </p:sp>
        <p:sp>
          <p:nvSpPr>
            <p:cNvPr id="26641" name="Rectangle 5"/>
            <p:cNvSpPr>
              <a:spLocks noChangeArrowheads="1"/>
            </p:cNvSpPr>
            <p:nvPr/>
          </p:nvSpPr>
          <p:spPr bwMode="auto">
            <a:xfrm>
              <a:off x="1476" y="2052"/>
              <a:ext cx="1292" cy="548"/>
            </a:xfrm>
            <a:prstGeom prst="rect">
              <a:avLst/>
            </a:prstGeom>
            <a:solidFill>
              <a:srgbClr val="FFCC00"/>
            </a:solidFill>
            <a:ln w="9525">
              <a:noFill/>
              <a:miter lim="800000"/>
              <a:headEnd/>
              <a:tailEnd/>
            </a:ln>
          </p:spPr>
          <p:txBody>
            <a:bodyPr wrap="none" anchor="ctr"/>
            <a:lstStyle/>
            <a:p>
              <a:endParaRPr lang="en-US" dirty="0"/>
            </a:p>
          </p:txBody>
        </p:sp>
      </p:grpSp>
      <p:grpSp>
        <p:nvGrpSpPr>
          <p:cNvPr id="26628" name="Group 6"/>
          <p:cNvGrpSpPr>
            <a:grpSpLocks/>
          </p:cNvGrpSpPr>
          <p:nvPr/>
        </p:nvGrpSpPr>
        <p:grpSpPr bwMode="auto">
          <a:xfrm>
            <a:off x="6688138" y="1700213"/>
            <a:ext cx="2051050" cy="869950"/>
            <a:chOff x="1476" y="2052"/>
            <a:chExt cx="1292" cy="548"/>
          </a:xfrm>
        </p:grpSpPr>
        <p:sp>
          <p:nvSpPr>
            <p:cNvPr id="26638" name="Rectangle 7"/>
            <p:cNvSpPr>
              <a:spLocks noChangeArrowheads="1"/>
            </p:cNvSpPr>
            <p:nvPr/>
          </p:nvSpPr>
          <p:spPr bwMode="auto">
            <a:xfrm>
              <a:off x="1476" y="2052"/>
              <a:ext cx="1292" cy="548"/>
            </a:xfrm>
            <a:prstGeom prst="rect">
              <a:avLst/>
            </a:prstGeom>
            <a:solidFill>
              <a:srgbClr val="FFCC00"/>
            </a:solidFill>
            <a:ln w="9525">
              <a:miter lim="800000"/>
              <a:headEnd/>
              <a:tailEnd/>
            </a:ln>
            <a:scene3d>
              <a:camera prst="legacyObliqueTopRight"/>
              <a:lightRig rig="legacyFlat3" dir="r"/>
            </a:scene3d>
            <a:sp3d extrusionH="430200" prstMaterial="legacyMatte">
              <a:bevelT w="13500" h="13500" prst="angle"/>
              <a:bevelB w="13500" h="13500" prst="angle"/>
              <a:extrusionClr>
                <a:srgbClr val="FFCC00"/>
              </a:extrusionClr>
            </a:sp3d>
          </p:spPr>
          <p:txBody>
            <a:bodyPr wrap="none" anchor="ctr">
              <a:flatTx/>
            </a:bodyPr>
            <a:lstStyle/>
            <a:p>
              <a:endParaRPr lang="en-US" dirty="0"/>
            </a:p>
          </p:txBody>
        </p:sp>
        <p:sp>
          <p:nvSpPr>
            <p:cNvPr id="26639" name="Rectangle 8"/>
            <p:cNvSpPr>
              <a:spLocks noChangeArrowheads="1"/>
            </p:cNvSpPr>
            <p:nvPr/>
          </p:nvSpPr>
          <p:spPr bwMode="auto">
            <a:xfrm>
              <a:off x="1476" y="2052"/>
              <a:ext cx="1292" cy="548"/>
            </a:xfrm>
            <a:prstGeom prst="rect">
              <a:avLst/>
            </a:prstGeom>
            <a:solidFill>
              <a:srgbClr val="FFCC00"/>
            </a:solidFill>
            <a:ln w="9525">
              <a:noFill/>
              <a:miter lim="800000"/>
              <a:headEnd/>
              <a:tailEnd/>
            </a:ln>
          </p:spPr>
          <p:txBody>
            <a:bodyPr wrap="none" anchor="ctr"/>
            <a:lstStyle/>
            <a:p>
              <a:endParaRPr lang="en-US" dirty="0"/>
            </a:p>
          </p:txBody>
        </p:sp>
      </p:grpSp>
      <p:grpSp>
        <p:nvGrpSpPr>
          <p:cNvPr id="26629" name="Group 9"/>
          <p:cNvGrpSpPr>
            <a:grpSpLocks/>
          </p:cNvGrpSpPr>
          <p:nvPr/>
        </p:nvGrpSpPr>
        <p:grpSpPr bwMode="auto">
          <a:xfrm>
            <a:off x="3471863" y="1700213"/>
            <a:ext cx="2051050" cy="869950"/>
            <a:chOff x="1476" y="2052"/>
            <a:chExt cx="1292" cy="548"/>
          </a:xfrm>
        </p:grpSpPr>
        <p:sp>
          <p:nvSpPr>
            <p:cNvPr id="26636" name="Rectangle 10"/>
            <p:cNvSpPr>
              <a:spLocks noChangeArrowheads="1"/>
            </p:cNvSpPr>
            <p:nvPr/>
          </p:nvSpPr>
          <p:spPr bwMode="auto">
            <a:xfrm>
              <a:off x="1476" y="2052"/>
              <a:ext cx="1292" cy="548"/>
            </a:xfrm>
            <a:prstGeom prst="rect">
              <a:avLst/>
            </a:prstGeom>
            <a:solidFill>
              <a:srgbClr val="FFCC00"/>
            </a:solidFill>
            <a:ln w="9525">
              <a:miter lim="800000"/>
              <a:headEnd/>
              <a:tailEnd/>
            </a:ln>
            <a:scene3d>
              <a:camera prst="legacyObliqueTopRight"/>
              <a:lightRig rig="legacyFlat3" dir="r"/>
            </a:scene3d>
            <a:sp3d extrusionH="430200" prstMaterial="legacyMatte">
              <a:bevelT w="13500" h="13500" prst="angle"/>
              <a:bevelB w="13500" h="13500" prst="angle"/>
              <a:extrusionClr>
                <a:srgbClr val="FFCC00"/>
              </a:extrusionClr>
            </a:sp3d>
          </p:spPr>
          <p:txBody>
            <a:bodyPr wrap="none" anchor="ctr">
              <a:flatTx/>
            </a:bodyPr>
            <a:lstStyle/>
            <a:p>
              <a:endParaRPr lang="en-US" dirty="0"/>
            </a:p>
          </p:txBody>
        </p:sp>
        <p:sp>
          <p:nvSpPr>
            <p:cNvPr id="26637" name="Rectangle 11"/>
            <p:cNvSpPr>
              <a:spLocks noChangeArrowheads="1"/>
            </p:cNvSpPr>
            <p:nvPr/>
          </p:nvSpPr>
          <p:spPr bwMode="auto">
            <a:xfrm>
              <a:off x="1476" y="2052"/>
              <a:ext cx="1292" cy="548"/>
            </a:xfrm>
            <a:prstGeom prst="rect">
              <a:avLst/>
            </a:prstGeom>
            <a:solidFill>
              <a:srgbClr val="FFCC00"/>
            </a:solidFill>
            <a:ln w="9525">
              <a:noFill/>
              <a:miter lim="800000"/>
              <a:headEnd/>
              <a:tailEnd/>
            </a:ln>
          </p:spPr>
          <p:txBody>
            <a:bodyPr wrap="none" anchor="ctr"/>
            <a:lstStyle/>
            <a:p>
              <a:endParaRPr lang="en-US" dirty="0"/>
            </a:p>
          </p:txBody>
        </p:sp>
      </p:grpSp>
      <p:sp>
        <p:nvSpPr>
          <p:cNvPr id="26630" name="Text Box 12"/>
          <p:cNvSpPr txBox="1">
            <a:spLocks noChangeArrowheads="1"/>
          </p:cNvSpPr>
          <p:nvPr/>
        </p:nvSpPr>
        <p:spPr bwMode="auto">
          <a:xfrm>
            <a:off x="466725" y="1884363"/>
            <a:ext cx="1643063" cy="457200"/>
          </a:xfrm>
          <a:prstGeom prst="rect">
            <a:avLst/>
          </a:prstGeom>
          <a:noFill/>
          <a:ln w="9525">
            <a:noFill/>
            <a:miter lim="800000"/>
            <a:headEnd/>
            <a:tailEnd/>
          </a:ln>
        </p:spPr>
        <p:txBody>
          <a:bodyPr wrap="none">
            <a:spAutoFit/>
          </a:bodyPr>
          <a:lstStyle/>
          <a:p>
            <a:pPr algn="ctr"/>
            <a:r>
              <a:rPr lang="en-US" sz="2400" b="1" dirty="0">
                <a:solidFill>
                  <a:schemeClr val="accent2"/>
                </a:solidFill>
                <a:latin typeface="Arial" charset="0"/>
              </a:rPr>
              <a:t>Discovery</a:t>
            </a:r>
          </a:p>
        </p:txBody>
      </p:sp>
      <p:sp>
        <p:nvSpPr>
          <p:cNvPr id="26631" name="Text Box 13"/>
          <p:cNvSpPr txBox="1">
            <a:spLocks noChangeArrowheads="1"/>
          </p:cNvSpPr>
          <p:nvPr/>
        </p:nvSpPr>
        <p:spPr bwMode="auto">
          <a:xfrm>
            <a:off x="3449638" y="1884363"/>
            <a:ext cx="2098675" cy="457200"/>
          </a:xfrm>
          <a:prstGeom prst="rect">
            <a:avLst/>
          </a:prstGeom>
          <a:noFill/>
          <a:ln w="9525">
            <a:noFill/>
            <a:miter lim="800000"/>
            <a:headEnd/>
            <a:tailEnd/>
          </a:ln>
        </p:spPr>
        <p:txBody>
          <a:bodyPr wrap="none">
            <a:spAutoFit/>
          </a:bodyPr>
          <a:lstStyle/>
          <a:p>
            <a:pPr algn="ctr"/>
            <a:r>
              <a:rPr lang="en-US" sz="2400" b="1" dirty="0">
                <a:solidFill>
                  <a:schemeClr val="accent2"/>
                </a:solidFill>
                <a:latin typeface="Arial" charset="0"/>
              </a:rPr>
              <a:t>Development</a:t>
            </a:r>
          </a:p>
        </p:txBody>
      </p:sp>
      <p:sp>
        <p:nvSpPr>
          <p:cNvPr id="26632" name="Text Box 14"/>
          <p:cNvSpPr txBox="1">
            <a:spLocks noChangeArrowheads="1"/>
          </p:cNvSpPr>
          <p:nvPr/>
        </p:nvSpPr>
        <p:spPr bwMode="auto">
          <a:xfrm>
            <a:off x="7027863" y="1884363"/>
            <a:ext cx="1371600" cy="457200"/>
          </a:xfrm>
          <a:prstGeom prst="rect">
            <a:avLst/>
          </a:prstGeom>
          <a:noFill/>
          <a:ln w="9525">
            <a:noFill/>
            <a:miter lim="800000"/>
            <a:headEnd/>
            <a:tailEnd/>
          </a:ln>
        </p:spPr>
        <p:txBody>
          <a:bodyPr wrap="none">
            <a:spAutoFit/>
          </a:bodyPr>
          <a:lstStyle/>
          <a:p>
            <a:pPr algn="ctr"/>
            <a:r>
              <a:rPr lang="en-US" sz="2400" b="1" dirty="0">
                <a:solidFill>
                  <a:schemeClr val="accent2"/>
                </a:solidFill>
                <a:latin typeface="Arial" charset="0"/>
              </a:rPr>
              <a:t>Delivery</a:t>
            </a:r>
          </a:p>
        </p:txBody>
      </p:sp>
      <p:sp>
        <p:nvSpPr>
          <p:cNvPr id="3333135" name="AutoShape 15"/>
          <p:cNvSpPr>
            <a:spLocks noChangeArrowheads="1"/>
          </p:cNvSpPr>
          <p:nvPr/>
        </p:nvSpPr>
        <p:spPr bwMode="auto">
          <a:xfrm>
            <a:off x="5753100" y="1825625"/>
            <a:ext cx="833438" cy="465138"/>
          </a:xfrm>
          <a:prstGeom prst="leftRightArrow">
            <a:avLst>
              <a:gd name="adj1" fmla="val 50000"/>
              <a:gd name="adj2" fmla="val 35836"/>
            </a:avLst>
          </a:prstGeom>
          <a:gradFill rotWithShape="0">
            <a:gsLst>
              <a:gs pos="0">
                <a:srgbClr val="FF9933"/>
              </a:gs>
              <a:gs pos="50000">
                <a:srgbClr val="FFCC00"/>
              </a:gs>
              <a:gs pos="100000">
                <a:srgbClr val="FF9933"/>
              </a:gs>
            </a:gsLst>
            <a:lin ang="0" scaled="1"/>
          </a:gradFill>
          <a:ln w="9525">
            <a:noFill/>
            <a:miter lim="800000"/>
            <a:headEnd/>
            <a:tailEnd/>
          </a:ln>
          <a:effectLst>
            <a:outerShdw dist="35921" dir="2700000" algn="ctr" rotWithShape="0">
              <a:srgbClr val="000000"/>
            </a:outerShdw>
          </a:effectLst>
        </p:spPr>
        <p:txBody>
          <a:bodyPr wrap="none" anchor="ctr"/>
          <a:lstStyle/>
          <a:p>
            <a:pPr>
              <a:defRPr/>
            </a:pPr>
            <a:endParaRPr lang="en-US" dirty="0"/>
          </a:p>
        </p:txBody>
      </p:sp>
      <p:sp>
        <p:nvSpPr>
          <p:cNvPr id="3333136" name="AutoShape 16"/>
          <p:cNvSpPr>
            <a:spLocks noChangeArrowheads="1"/>
          </p:cNvSpPr>
          <p:nvPr/>
        </p:nvSpPr>
        <p:spPr bwMode="auto">
          <a:xfrm>
            <a:off x="2540000" y="1825625"/>
            <a:ext cx="833438" cy="465138"/>
          </a:xfrm>
          <a:prstGeom prst="leftRightArrow">
            <a:avLst>
              <a:gd name="adj1" fmla="val 50000"/>
              <a:gd name="adj2" fmla="val 35836"/>
            </a:avLst>
          </a:prstGeom>
          <a:gradFill rotWithShape="0">
            <a:gsLst>
              <a:gs pos="0">
                <a:srgbClr val="FF9933"/>
              </a:gs>
              <a:gs pos="50000">
                <a:srgbClr val="FFCC00"/>
              </a:gs>
              <a:gs pos="100000">
                <a:srgbClr val="FF9933"/>
              </a:gs>
            </a:gsLst>
            <a:lin ang="0" scaled="1"/>
          </a:gradFill>
          <a:ln w="9525">
            <a:noFill/>
            <a:miter lim="800000"/>
            <a:headEnd/>
            <a:tailEnd/>
          </a:ln>
          <a:effectLst>
            <a:outerShdw dist="35921" dir="2700000" algn="ctr" rotWithShape="0">
              <a:srgbClr val="000000"/>
            </a:outerShdw>
          </a:effectLst>
        </p:spPr>
        <p:txBody>
          <a:bodyPr wrap="none" anchor="ctr"/>
          <a:lstStyle/>
          <a:p>
            <a:pPr>
              <a:defRPr/>
            </a:pPr>
            <a:endParaRPr lang="en-US" dirty="0"/>
          </a:p>
        </p:txBody>
      </p:sp>
      <p:sp>
        <p:nvSpPr>
          <p:cNvPr id="3333137" name="Text Box 17"/>
          <p:cNvSpPr txBox="1">
            <a:spLocks noChangeArrowheads="1"/>
          </p:cNvSpPr>
          <p:nvPr/>
        </p:nvSpPr>
        <p:spPr bwMode="auto">
          <a:xfrm>
            <a:off x="155575" y="3027363"/>
            <a:ext cx="8748713" cy="3016250"/>
          </a:xfrm>
          <a:prstGeom prst="rect">
            <a:avLst/>
          </a:prstGeom>
          <a:noFill/>
          <a:ln w="9525">
            <a:noFill/>
            <a:miter lim="800000"/>
            <a:headEnd/>
            <a:tailEnd/>
          </a:ln>
          <a:effectLst>
            <a:outerShdw dist="35921" dir="2700000" algn="ctr" rotWithShape="0">
              <a:schemeClr val="bg2"/>
            </a:outerShdw>
          </a:effectLst>
        </p:spPr>
        <p:txBody>
          <a:bodyPr>
            <a:spAutoFit/>
          </a:bodyPr>
          <a:lstStyle/>
          <a:p>
            <a:pPr marL="287338" indent="-287338">
              <a:buClr>
                <a:srgbClr val="FFCC00"/>
              </a:buClr>
              <a:buSzPct val="60000"/>
              <a:buFont typeface="Wingdings" pitchFamily="2" charset="2"/>
              <a:buChar char="§"/>
              <a:defRPr/>
            </a:pPr>
            <a:r>
              <a:rPr lang="en-US" sz="3200" dirty="0">
                <a:solidFill>
                  <a:srgbClr val="FFCC00"/>
                </a:solidFill>
                <a:latin typeface="Arial" charset="0"/>
              </a:rPr>
              <a:t>Discovery</a:t>
            </a:r>
            <a:r>
              <a:rPr lang="en-US" sz="3200" dirty="0">
                <a:latin typeface="Arial" charset="0"/>
              </a:rPr>
              <a:t> of molecular mechanisms</a:t>
            </a:r>
          </a:p>
          <a:p>
            <a:pPr marL="287338" indent="-287338">
              <a:buClr>
                <a:srgbClr val="FFCC00"/>
              </a:buClr>
              <a:buSzPct val="60000"/>
              <a:buFont typeface="Wingdings" pitchFamily="2" charset="2"/>
              <a:buChar char="§"/>
              <a:defRPr/>
            </a:pPr>
            <a:endParaRPr lang="en-US" sz="3200" dirty="0">
              <a:latin typeface="Arial" charset="0"/>
            </a:endParaRPr>
          </a:p>
          <a:p>
            <a:pPr marL="287338" indent="-287338">
              <a:buClr>
                <a:srgbClr val="FFCC00"/>
              </a:buClr>
              <a:buSzPct val="60000"/>
              <a:buFont typeface="Wingdings" pitchFamily="2" charset="2"/>
              <a:buChar char="§"/>
              <a:defRPr/>
            </a:pPr>
            <a:r>
              <a:rPr lang="en-US" sz="3200" dirty="0">
                <a:solidFill>
                  <a:srgbClr val="FFCC00"/>
                </a:solidFill>
                <a:latin typeface="Arial" charset="0"/>
              </a:rPr>
              <a:t>Development</a:t>
            </a:r>
            <a:r>
              <a:rPr lang="en-US" sz="3200" dirty="0">
                <a:latin typeface="Arial" charset="0"/>
              </a:rPr>
              <a:t> of targeted interventions</a:t>
            </a:r>
          </a:p>
          <a:p>
            <a:pPr marL="287338" indent="-287338">
              <a:buClr>
                <a:srgbClr val="FFCC00"/>
              </a:buClr>
              <a:buSzPct val="60000"/>
              <a:buFont typeface="Wingdings" pitchFamily="2" charset="2"/>
              <a:buChar char="§"/>
              <a:defRPr/>
            </a:pPr>
            <a:endParaRPr lang="en-US" sz="3200" dirty="0">
              <a:latin typeface="Arial" charset="0"/>
            </a:endParaRPr>
          </a:p>
          <a:p>
            <a:pPr marL="287338" indent="-287338">
              <a:buClr>
                <a:srgbClr val="FFCC00"/>
              </a:buClr>
              <a:buSzPct val="60000"/>
              <a:buFont typeface="Wingdings" pitchFamily="2" charset="2"/>
              <a:buChar char="§"/>
              <a:defRPr/>
            </a:pPr>
            <a:r>
              <a:rPr lang="en-US" sz="3200" dirty="0">
                <a:solidFill>
                  <a:srgbClr val="FFCC00"/>
                </a:solidFill>
                <a:latin typeface="Arial" charset="0"/>
              </a:rPr>
              <a:t>Delivery</a:t>
            </a:r>
            <a:r>
              <a:rPr lang="en-US" sz="3200" dirty="0">
                <a:latin typeface="Arial" charset="0"/>
              </a:rPr>
              <a:t> to selected patients and tumors with real time modulation</a:t>
            </a:r>
          </a:p>
        </p:txBody>
      </p:sp>
    </p:spTree>
    <p:extLst>
      <p:ext uri="{BB962C8B-B14F-4D97-AF65-F5344CB8AC3E}">
        <p14:creationId xmlns:p14="http://schemas.microsoft.com/office/powerpoint/2010/main" val="3329497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33137"/>
                                        </p:tgtEl>
                                        <p:attrNameLst>
                                          <p:attrName>style.visibility</p:attrName>
                                        </p:attrNameLst>
                                      </p:cBhvr>
                                      <p:to>
                                        <p:strVal val="visible"/>
                                      </p:to>
                                    </p:set>
                                    <p:anim calcmode="lin" valueType="num">
                                      <p:cBhvr>
                                        <p:cTn id="7" dur="500" fill="hold"/>
                                        <p:tgtEl>
                                          <p:spTgt spid="3333137"/>
                                        </p:tgtEl>
                                        <p:attrNameLst>
                                          <p:attrName>ppt_w</p:attrName>
                                        </p:attrNameLst>
                                      </p:cBhvr>
                                      <p:tavLst>
                                        <p:tav tm="0">
                                          <p:val>
                                            <p:fltVal val="0"/>
                                          </p:val>
                                        </p:tav>
                                        <p:tav tm="100000">
                                          <p:val>
                                            <p:strVal val="#ppt_w"/>
                                          </p:val>
                                        </p:tav>
                                      </p:tavLst>
                                    </p:anim>
                                    <p:anim calcmode="lin" valueType="num">
                                      <p:cBhvr>
                                        <p:cTn id="8" dur="500" fill="hold"/>
                                        <p:tgtEl>
                                          <p:spTgt spid="33331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313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9330" name="Rectangle 2"/>
          <p:cNvSpPr>
            <a:spLocks noGrp="1" noChangeArrowheads="1"/>
          </p:cNvSpPr>
          <p:nvPr>
            <p:ph type="title"/>
          </p:nvPr>
        </p:nvSpPr>
        <p:spPr>
          <a:xfrm>
            <a:off x="144463" y="622300"/>
            <a:ext cx="8861425" cy="695325"/>
          </a:xfrm>
        </p:spPr>
        <p:txBody>
          <a:bodyPr>
            <a:normAutofit fontScale="90000"/>
          </a:bodyPr>
          <a:lstStyle/>
          <a:p>
            <a:pPr eaLnBrk="1" hangingPunct="1">
              <a:defRPr/>
            </a:pPr>
            <a:r>
              <a:rPr lang="en-US" sz="4400" dirty="0" smtClean="0"/>
              <a:t>Integration and Collaboration</a:t>
            </a:r>
            <a:r>
              <a:rPr lang="en-US" sz="3200" dirty="0" smtClean="0">
                <a:solidFill>
                  <a:schemeClr val="tx1"/>
                </a:solidFill>
              </a:rPr>
              <a:t> </a:t>
            </a:r>
          </a:p>
        </p:txBody>
      </p:sp>
      <p:grpSp>
        <p:nvGrpSpPr>
          <p:cNvPr id="29699" name="Group 3"/>
          <p:cNvGrpSpPr>
            <a:grpSpLocks/>
          </p:cNvGrpSpPr>
          <p:nvPr/>
        </p:nvGrpSpPr>
        <p:grpSpPr bwMode="auto">
          <a:xfrm>
            <a:off x="230188" y="1503363"/>
            <a:ext cx="8702675" cy="457200"/>
            <a:chOff x="145" y="947"/>
            <a:chExt cx="5482" cy="288"/>
          </a:xfrm>
        </p:grpSpPr>
        <p:sp>
          <p:nvSpPr>
            <p:cNvPr id="29773" name="Rectangle 4"/>
            <p:cNvSpPr>
              <a:spLocks noChangeArrowheads="1"/>
            </p:cNvSpPr>
            <p:nvPr/>
          </p:nvSpPr>
          <p:spPr bwMode="auto">
            <a:xfrm rot="-5400000">
              <a:off x="16" y="1076"/>
              <a:ext cx="288" cy="29"/>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74" name="Rectangle 5"/>
            <p:cNvSpPr>
              <a:spLocks noChangeArrowheads="1"/>
            </p:cNvSpPr>
            <p:nvPr/>
          </p:nvSpPr>
          <p:spPr bwMode="auto">
            <a:xfrm rot="-5400000">
              <a:off x="924" y="1076"/>
              <a:ext cx="288" cy="29"/>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75" name="Rectangle 6"/>
            <p:cNvSpPr>
              <a:spLocks noChangeArrowheads="1"/>
            </p:cNvSpPr>
            <p:nvPr/>
          </p:nvSpPr>
          <p:spPr bwMode="auto">
            <a:xfrm rot="-5400000">
              <a:off x="1833" y="1076"/>
              <a:ext cx="288" cy="29"/>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76" name="Rectangle 7"/>
            <p:cNvSpPr>
              <a:spLocks noChangeArrowheads="1"/>
            </p:cNvSpPr>
            <p:nvPr/>
          </p:nvSpPr>
          <p:spPr bwMode="auto">
            <a:xfrm rot="-5400000">
              <a:off x="2742" y="1076"/>
              <a:ext cx="288" cy="29"/>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77" name="Rectangle 8"/>
            <p:cNvSpPr>
              <a:spLocks noChangeArrowheads="1"/>
            </p:cNvSpPr>
            <p:nvPr/>
          </p:nvSpPr>
          <p:spPr bwMode="auto">
            <a:xfrm rot="-5400000">
              <a:off x="3651" y="1076"/>
              <a:ext cx="288" cy="29"/>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78" name="Rectangle 9"/>
            <p:cNvSpPr>
              <a:spLocks noChangeArrowheads="1"/>
            </p:cNvSpPr>
            <p:nvPr/>
          </p:nvSpPr>
          <p:spPr bwMode="auto">
            <a:xfrm rot="-5400000">
              <a:off x="4560" y="1076"/>
              <a:ext cx="288" cy="29"/>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79" name="Rectangle 10"/>
            <p:cNvSpPr>
              <a:spLocks noChangeArrowheads="1"/>
            </p:cNvSpPr>
            <p:nvPr/>
          </p:nvSpPr>
          <p:spPr bwMode="auto">
            <a:xfrm rot="-5400000">
              <a:off x="5469" y="1076"/>
              <a:ext cx="288" cy="29"/>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grpSp>
      <p:sp>
        <p:nvSpPr>
          <p:cNvPr id="29700" name="Rectangle 11"/>
          <p:cNvSpPr>
            <a:spLocks noChangeArrowheads="1"/>
          </p:cNvSpPr>
          <p:nvPr/>
        </p:nvSpPr>
        <p:spPr bwMode="auto">
          <a:xfrm rot="-5400000">
            <a:off x="24607" y="2643981"/>
            <a:ext cx="457200" cy="46037"/>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01" name="Rectangle 12"/>
          <p:cNvSpPr>
            <a:spLocks noChangeArrowheads="1"/>
          </p:cNvSpPr>
          <p:nvPr/>
        </p:nvSpPr>
        <p:spPr bwMode="auto">
          <a:xfrm rot="-5400000">
            <a:off x="1466057" y="2643981"/>
            <a:ext cx="457200" cy="46037"/>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02" name="Rectangle 13"/>
          <p:cNvSpPr>
            <a:spLocks noChangeArrowheads="1"/>
          </p:cNvSpPr>
          <p:nvPr/>
        </p:nvSpPr>
        <p:spPr bwMode="auto">
          <a:xfrm rot="-5400000">
            <a:off x="7238207" y="2643981"/>
            <a:ext cx="457200" cy="46037"/>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03" name="Rectangle 14"/>
          <p:cNvSpPr>
            <a:spLocks noChangeArrowheads="1"/>
          </p:cNvSpPr>
          <p:nvPr/>
        </p:nvSpPr>
        <p:spPr bwMode="auto">
          <a:xfrm rot="-5400000">
            <a:off x="8681244" y="2643981"/>
            <a:ext cx="457200" cy="46038"/>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04" name="Rectangle 15"/>
          <p:cNvSpPr>
            <a:spLocks noChangeArrowheads="1"/>
          </p:cNvSpPr>
          <p:nvPr/>
        </p:nvSpPr>
        <p:spPr bwMode="auto">
          <a:xfrm rot="-5400000">
            <a:off x="24607" y="3580606"/>
            <a:ext cx="457200" cy="46037"/>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05" name="Rectangle 16"/>
          <p:cNvSpPr>
            <a:spLocks noChangeArrowheads="1"/>
          </p:cNvSpPr>
          <p:nvPr/>
        </p:nvSpPr>
        <p:spPr bwMode="auto">
          <a:xfrm rot="-5400000">
            <a:off x="1466057" y="3580606"/>
            <a:ext cx="457200" cy="46037"/>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06" name="Rectangle 17"/>
          <p:cNvSpPr>
            <a:spLocks noChangeArrowheads="1"/>
          </p:cNvSpPr>
          <p:nvPr/>
        </p:nvSpPr>
        <p:spPr bwMode="auto">
          <a:xfrm rot="-5400000">
            <a:off x="7238207" y="3580606"/>
            <a:ext cx="457200" cy="46037"/>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07" name="Rectangle 18"/>
          <p:cNvSpPr>
            <a:spLocks noChangeArrowheads="1"/>
          </p:cNvSpPr>
          <p:nvPr/>
        </p:nvSpPr>
        <p:spPr bwMode="auto">
          <a:xfrm rot="-5400000">
            <a:off x="8681244" y="3580606"/>
            <a:ext cx="457200" cy="46038"/>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08" name="Rectangle 19"/>
          <p:cNvSpPr>
            <a:spLocks noChangeArrowheads="1"/>
          </p:cNvSpPr>
          <p:nvPr/>
        </p:nvSpPr>
        <p:spPr bwMode="auto">
          <a:xfrm rot="-5400000">
            <a:off x="24607" y="4517231"/>
            <a:ext cx="457200" cy="46037"/>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09" name="Rectangle 20"/>
          <p:cNvSpPr>
            <a:spLocks noChangeArrowheads="1"/>
          </p:cNvSpPr>
          <p:nvPr/>
        </p:nvSpPr>
        <p:spPr bwMode="auto">
          <a:xfrm rot="-5400000">
            <a:off x="1466057" y="4517231"/>
            <a:ext cx="457200" cy="46037"/>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10" name="Rectangle 21"/>
          <p:cNvSpPr>
            <a:spLocks noChangeArrowheads="1"/>
          </p:cNvSpPr>
          <p:nvPr/>
        </p:nvSpPr>
        <p:spPr bwMode="auto">
          <a:xfrm rot="-5400000">
            <a:off x="7238207" y="4517231"/>
            <a:ext cx="457200" cy="46037"/>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11" name="Rectangle 22"/>
          <p:cNvSpPr>
            <a:spLocks noChangeArrowheads="1"/>
          </p:cNvSpPr>
          <p:nvPr/>
        </p:nvSpPr>
        <p:spPr bwMode="auto">
          <a:xfrm rot="-5400000">
            <a:off x="8681244" y="4517231"/>
            <a:ext cx="457200" cy="46038"/>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12" name="Rectangle 23"/>
          <p:cNvSpPr>
            <a:spLocks noChangeArrowheads="1"/>
          </p:cNvSpPr>
          <p:nvPr/>
        </p:nvSpPr>
        <p:spPr bwMode="auto">
          <a:xfrm rot="-5400000">
            <a:off x="24607" y="5453856"/>
            <a:ext cx="457200" cy="46037"/>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13" name="Rectangle 24"/>
          <p:cNvSpPr>
            <a:spLocks noChangeArrowheads="1"/>
          </p:cNvSpPr>
          <p:nvPr/>
        </p:nvSpPr>
        <p:spPr bwMode="auto">
          <a:xfrm rot="-5400000">
            <a:off x="1466057" y="5453856"/>
            <a:ext cx="457200" cy="46037"/>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14" name="Rectangle 25"/>
          <p:cNvSpPr>
            <a:spLocks noChangeArrowheads="1"/>
          </p:cNvSpPr>
          <p:nvPr/>
        </p:nvSpPr>
        <p:spPr bwMode="auto">
          <a:xfrm rot="-5400000">
            <a:off x="7238207" y="5453856"/>
            <a:ext cx="457200" cy="46037"/>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15" name="Rectangle 26"/>
          <p:cNvSpPr>
            <a:spLocks noChangeArrowheads="1"/>
          </p:cNvSpPr>
          <p:nvPr/>
        </p:nvSpPr>
        <p:spPr bwMode="auto">
          <a:xfrm rot="-5400000">
            <a:off x="8681244" y="5453856"/>
            <a:ext cx="457200" cy="46038"/>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grpSp>
        <p:nvGrpSpPr>
          <p:cNvPr id="29716" name="Group 27"/>
          <p:cNvGrpSpPr>
            <a:grpSpLocks/>
          </p:cNvGrpSpPr>
          <p:nvPr/>
        </p:nvGrpSpPr>
        <p:grpSpPr bwMode="auto">
          <a:xfrm>
            <a:off x="230188" y="6184900"/>
            <a:ext cx="8702675" cy="457200"/>
            <a:chOff x="145" y="947"/>
            <a:chExt cx="5482" cy="288"/>
          </a:xfrm>
        </p:grpSpPr>
        <p:sp>
          <p:nvSpPr>
            <p:cNvPr id="29766" name="Rectangle 28"/>
            <p:cNvSpPr>
              <a:spLocks noChangeArrowheads="1"/>
            </p:cNvSpPr>
            <p:nvPr/>
          </p:nvSpPr>
          <p:spPr bwMode="auto">
            <a:xfrm rot="-5400000">
              <a:off x="16" y="1076"/>
              <a:ext cx="288" cy="29"/>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67" name="Rectangle 29"/>
            <p:cNvSpPr>
              <a:spLocks noChangeArrowheads="1"/>
            </p:cNvSpPr>
            <p:nvPr/>
          </p:nvSpPr>
          <p:spPr bwMode="auto">
            <a:xfrm rot="-5400000">
              <a:off x="924" y="1076"/>
              <a:ext cx="288" cy="29"/>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68" name="Rectangle 30"/>
            <p:cNvSpPr>
              <a:spLocks noChangeArrowheads="1"/>
            </p:cNvSpPr>
            <p:nvPr/>
          </p:nvSpPr>
          <p:spPr bwMode="auto">
            <a:xfrm rot="-5400000">
              <a:off x="1833" y="1076"/>
              <a:ext cx="288" cy="29"/>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69" name="Rectangle 31"/>
            <p:cNvSpPr>
              <a:spLocks noChangeArrowheads="1"/>
            </p:cNvSpPr>
            <p:nvPr/>
          </p:nvSpPr>
          <p:spPr bwMode="auto">
            <a:xfrm rot="-5400000">
              <a:off x="2742" y="1076"/>
              <a:ext cx="288" cy="29"/>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70" name="Rectangle 32"/>
            <p:cNvSpPr>
              <a:spLocks noChangeArrowheads="1"/>
            </p:cNvSpPr>
            <p:nvPr/>
          </p:nvSpPr>
          <p:spPr bwMode="auto">
            <a:xfrm rot="-5400000">
              <a:off x="3651" y="1076"/>
              <a:ext cx="288" cy="29"/>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71" name="Rectangle 33"/>
            <p:cNvSpPr>
              <a:spLocks noChangeArrowheads="1"/>
            </p:cNvSpPr>
            <p:nvPr/>
          </p:nvSpPr>
          <p:spPr bwMode="auto">
            <a:xfrm rot="-5400000">
              <a:off x="4560" y="1076"/>
              <a:ext cx="288" cy="29"/>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72" name="Rectangle 34"/>
            <p:cNvSpPr>
              <a:spLocks noChangeArrowheads="1"/>
            </p:cNvSpPr>
            <p:nvPr/>
          </p:nvSpPr>
          <p:spPr bwMode="auto">
            <a:xfrm rot="-5400000">
              <a:off x="5469" y="1076"/>
              <a:ext cx="288" cy="29"/>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grpSp>
      <p:grpSp>
        <p:nvGrpSpPr>
          <p:cNvPr id="29717" name="Group 35"/>
          <p:cNvGrpSpPr>
            <a:grpSpLocks/>
          </p:cNvGrpSpPr>
          <p:nvPr/>
        </p:nvGrpSpPr>
        <p:grpSpPr bwMode="auto">
          <a:xfrm>
            <a:off x="6108700" y="2189163"/>
            <a:ext cx="2709863" cy="46037"/>
            <a:chOff x="3848" y="1137"/>
            <a:chExt cx="1707" cy="29"/>
          </a:xfrm>
        </p:grpSpPr>
        <p:sp>
          <p:nvSpPr>
            <p:cNvPr id="29764" name="Rectangle 36"/>
            <p:cNvSpPr>
              <a:spLocks noChangeArrowheads="1"/>
            </p:cNvSpPr>
            <p:nvPr/>
          </p:nvSpPr>
          <p:spPr bwMode="auto">
            <a:xfrm>
              <a:off x="4757" y="1137"/>
              <a:ext cx="798" cy="29"/>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65" name="Rectangle 37"/>
            <p:cNvSpPr>
              <a:spLocks noChangeArrowheads="1"/>
            </p:cNvSpPr>
            <p:nvPr/>
          </p:nvSpPr>
          <p:spPr bwMode="auto">
            <a:xfrm>
              <a:off x="3848" y="1137"/>
              <a:ext cx="798" cy="29"/>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grpSp>
      <p:sp>
        <p:nvSpPr>
          <p:cNvPr id="29718" name="Rectangle 38"/>
          <p:cNvSpPr>
            <a:spLocks noChangeArrowheads="1"/>
          </p:cNvSpPr>
          <p:nvPr/>
        </p:nvSpPr>
        <p:spPr bwMode="auto">
          <a:xfrm>
            <a:off x="7551738" y="3121025"/>
            <a:ext cx="1266825" cy="46038"/>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19" name="Rectangle 39"/>
          <p:cNvSpPr>
            <a:spLocks noChangeArrowheads="1"/>
          </p:cNvSpPr>
          <p:nvPr/>
        </p:nvSpPr>
        <p:spPr bwMode="auto">
          <a:xfrm>
            <a:off x="7551738" y="4054475"/>
            <a:ext cx="1266825" cy="46038"/>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20" name="Rectangle 40"/>
          <p:cNvSpPr>
            <a:spLocks noChangeArrowheads="1"/>
          </p:cNvSpPr>
          <p:nvPr/>
        </p:nvSpPr>
        <p:spPr bwMode="auto">
          <a:xfrm>
            <a:off x="7551738" y="4987925"/>
            <a:ext cx="1266825" cy="46038"/>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grpSp>
        <p:nvGrpSpPr>
          <p:cNvPr id="29721" name="Group 41"/>
          <p:cNvGrpSpPr>
            <a:grpSpLocks/>
          </p:cNvGrpSpPr>
          <p:nvPr/>
        </p:nvGrpSpPr>
        <p:grpSpPr bwMode="auto">
          <a:xfrm>
            <a:off x="6108700" y="5921375"/>
            <a:ext cx="2709863" cy="46038"/>
            <a:chOff x="3848" y="1137"/>
            <a:chExt cx="1707" cy="29"/>
          </a:xfrm>
        </p:grpSpPr>
        <p:sp>
          <p:nvSpPr>
            <p:cNvPr id="29762" name="Rectangle 42"/>
            <p:cNvSpPr>
              <a:spLocks noChangeArrowheads="1"/>
            </p:cNvSpPr>
            <p:nvPr/>
          </p:nvSpPr>
          <p:spPr bwMode="auto">
            <a:xfrm>
              <a:off x="4757" y="1137"/>
              <a:ext cx="798" cy="29"/>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63" name="Rectangle 43"/>
            <p:cNvSpPr>
              <a:spLocks noChangeArrowheads="1"/>
            </p:cNvSpPr>
            <p:nvPr/>
          </p:nvSpPr>
          <p:spPr bwMode="auto">
            <a:xfrm>
              <a:off x="3848" y="1137"/>
              <a:ext cx="798" cy="29"/>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grpSp>
      <p:sp>
        <p:nvSpPr>
          <p:cNvPr id="29722" name="Rectangle 44"/>
          <p:cNvSpPr>
            <a:spLocks noChangeArrowheads="1"/>
          </p:cNvSpPr>
          <p:nvPr/>
        </p:nvSpPr>
        <p:spPr bwMode="auto">
          <a:xfrm>
            <a:off x="1789113" y="2189163"/>
            <a:ext cx="1266825" cy="46037"/>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23" name="Rectangle 45"/>
          <p:cNvSpPr>
            <a:spLocks noChangeArrowheads="1"/>
          </p:cNvSpPr>
          <p:nvPr/>
        </p:nvSpPr>
        <p:spPr bwMode="auto">
          <a:xfrm>
            <a:off x="346075" y="2189163"/>
            <a:ext cx="1266825" cy="46037"/>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24" name="Rectangle 46"/>
          <p:cNvSpPr>
            <a:spLocks noChangeArrowheads="1"/>
          </p:cNvSpPr>
          <p:nvPr/>
        </p:nvSpPr>
        <p:spPr bwMode="auto">
          <a:xfrm>
            <a:off x="346075" y="3121025"/>
            <a:ext cx="1266825" cy="46038"/>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25" name="Rectangle 47"/>
          <p:cNvSpPr>
            <a:spLocks noChangeArrowheads="1"/>
          </p:cNvSpPr>
          <p:nvPr/>
        </p:nvSpPr>
        <p:spPr bwMode="auto">
          <a:xfrm>
            <a:off x="346075" y="4054475"/>
            <a:ext cx="1266825" cy="46038"/>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26" name="Rectangle 48"/>
          <p:cNvSpPr>
            <a:spLocks noChangeArrowheads="1"/>
          </p:cNvSpPr>
          <p:nvPr/>
        </p:nvSpPr>
        <p:spPr bwMode="auto">
          <a:xfrm>
            <a:off x="346075" y="4987925"/>
            <a:ext cx="1266825" cy="46038"/>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27" name="Rectangle 49"/>
          <p:cNvSpPr>
            <a:spLocks noChangeArrowheads="1"/>
          </p:cNvSpPr>
          <p:nvPr/>
        </p:nvSpPr>
        <p:spPr bwMode="auto">
          <a:xfrm>
            <a:off x="1789113" y="5921375"/>
            <a:ext cx="1266825" cy="46038"/>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29728" name="Rectangle 50"/>
          <p:cNvSpPr>
            <a:spLocks noChangeArrowheads="1"/>
          </p:cNvSpPr>
          <p:nvPr/>
        </p:nvSpPr>
        <p:spPr bwMode="auto">
          <a:xfrm>
            <a:off x="346075" y="5921375"/>
            <a:ext cx="1266825" cy="46038"/>
          </a:xfrm>
          <a:prstGeom prst="rect">
            <a:avLst/>
          </a:prstGeom>
          <a:gradFill rotWithShape="0">
            <a:gsLst>
              <a:gs pos="0">
                <a:srgbClr val="0000CC"/>
              </a:gs>
              <a:gs pos="50000">
                <a:srgbClr val="4F4FFF"/>
              </a:gs>
              <a:gs pos="100000">
                <a:srgbClr val="0000CC"/>
              </a:gs>
            </a:gsLst>
            <a:lin ang="0" scaled="1"/>
          </a:gradFill>
          <a:ln w="9525">
            <a:noFill/>
            <a:miter lim="800000"/>
            <a:headEnd/>
            <a:tailEnd/>
          </a:ln>
        </p:spPr>
        <p:txBody>
          <a:bodyPr wrap="none" anchor="ctr"/>
          <a:lstStyle/>
          <a:p>
            <a:endParaRPr lang="en-US" dirty="0"/>
          </a:p>
        </p:txBody>
      </p:sp>
      <p:sp>
        <p:nvSpPr>
          <p:cNvPr id="3299379" name="Text Box 51"/>
          <p:cNvSpPr txBox="1">
            <a:spLocks noChangeArrowheads="1"/>
          </p:cNvSpPr>
          <p:nvPr/>
        </p:nvSpPr>
        <p:spPr bwMode="auto">
          <a:xfrm>
            <a:off x="1682750" y="3292475"/>
            <a:ext cx="1266825" cy="822325"/>
          </a:xfrm>
          <a:prstGeom prst="rect">
            <a:avLst/>
          </a:prstGeom>
          <a:noFill/>
          <a:ln w="9525">
            <a:noFill/>
            <a:miter lim="800000"/>
            <a:headEnd/>
            <a:tailEnd/>
          </a:ln>
          <a:effectLst>
            <a:outerShdw dist="17961" dir="2700000" algn="ctr" rotWithShape="0">
              <a:srgbClr val="000000"/>
            </a:outerShdw>
          </a:effectLst>
        </p:spPr>
        <p:txBody>
          <a:bodyPr>
            <a:spAutoFit/>
          </a:bodyPr>
          <a:lstStyle/>
          <a:p>
            <a:pPr>
              <a:defRPr/>
            </a:pPr>
            <a:r>
              <a:rPr lang="en-US" sz="1200" dirty="0">
                <a:solidFill>
                  <a:srgbClr val="FFFF99"/>
                </a:solidFill>
                <a:effectLst>
                  <a:outerShdw blurRad="38100" dist="38100" dir="2700000" algn="tl">
                    <a:srgbClr val="000000"/>
                  </a:outerShdw>
                </a:effectLst>
                <a:latin typeface="Arial" charset="0"/>
              </a:rPr>
              <a:t>NCI DCCPS</a:t>
            </a:r>
            <a:r>
              <a:rPr lang="en-US" sz="1200" dirty="0">
                <a:solidFill>
                  <a:srgbClr val="FFFF99"/>
                </a:solidFill>
                <a:latin typeface="Arial" charset="0"/>
              </a:rPr>
              <a:t> </a:t>
            </a:r>
          </a:p>
          <a:p>
            <a:pPr>
              <a:defRPr/>
            </a:pPr>
            <a:r>
              <a:rPr lang="en-US" sz="1200" dirty="0">
                <a:solidFill>
                  <a:srgbClr val="FFFF99"/>
                </a:solidFill>
                <a:latin typeface="Arial" charset="0"/>
              </a:rPr>
              <a:t>U Pittsburg</a:t>
            </a:r>
          </a:p>
          <a:p>
            <a:pPr>
              <a:defRPr/>
            </a:pPr>
            <a:r>
              <a:rPr lang="en-US" sz="1200" dirty="0">
                <a:solidFill>
                  <a:srgbClr val="FFFF99"/>
                </a:solidFill>
                <a:latin typeface="Arial" charset="0"/>
              </a:rPr>
              <a:t>NCI CCR</a:t>
            </a:r>
          </a:p>
          <a:p>
            <a:pPr>
              <a:defRPr/>
            </a:pPr>
            <a:endParaRPr lang="en-US" sz="1200" dirty="0">
              <a:solidFill>
                <a:srgbClr val="FFFF99"/>
              </a:solidFill>
              <a:latin typeface="Arial" charset="0"/>
            </a:endParaRPr>
          </a:p>
        </p:txBody>
      </p:sp>
      <p:sp>
        <p:nvSpPr>
          <p:cNvPr id="3299380" name="Text Box 52"/>
          <p:cNvSpPr txBox="1">
            <a:spLocks noChangeArrowheads="1"/>
          </p:cNvSpPr>
          <p:nvPr/>
        </p:nvSpPr>
        <p:spPr bwMode="auto">
          <a:xfrm>
            <a:off x="282575" y="1458913"/>
            <a:ext cx="1382713" cy="587375"/>
          </a:xfrm>
          <a:prstGeom prst="rect">
            <a:avLst/>
          </a:prstGeom>
          <a:noFill/>
          <a:ln w="9525">
            <a:noFill/>
            <a:miter lim="800000"/>
            <a:headEnd/>
            <a:tailEnd/>
          </a:ln>
          <a:effectLst>
            <a:outerShdw dist="17961" dir="2700000" algn="ctr" rotWithShape="0">
              <a:srgbClr val="000000"/>
            </a:outerShdw>
          </a:effectLst>
        </p:spPr>
        <p:txBody>
          <a:bodyPr>
            <a:spAutoFit/>
          </a:bodyPr>
          <a:lstStyle/>
          <a:p>
            <a:pPr algn="ctr">
              <a:lnSpc>
                <a:spcPct val="90000"/>
              </a:lnSpc>
              <a:defRPr/>
            </a:pPr>
            <a:r>
              <a:rPr lang="en-US" sz="1200" dirty="0">
                <a:solidFill>
                  <a:srgbClr val="FFFF99"/>
                </a:solidFill>
                <a:latin typeface="Arial" charset="0"/>
              </a:rPr>
              <a:t>MD Anderson</a:t>
            </a:r>
          </a:p>
          <a:p>
            <a:pPr algn="ctr">
              <a:lnSpc>
                <a:spcPct val="90000"/>
              </a:lnSpc>
              <a:defRPr/>
            </a:pPr>
            <a:r>
              <a:rPr lang="en-US" sz="1200" dirty="0">
                <a:solidFill>
                  <a:srgbClr val="FFFF99"/>
                </a:solidFill>
                <a:latin typeface="Arial" charset="0"/>
              </a:rPr>
              <a:t>Duke / MSK </a:t>
            </a:r>
          </a:p>
          <a:p>
            <a:pPr algn="ctr">
              <a:lnSpc>
                <a:spcPct val="90000"/>
              </a:lnSpc>
              <a:defRPr/>
            </a:pPr>
            <a:r>
              <a:rPr lang="en-US" sz="1200" dirty="0">
                <a:solidFill>
                  <a:srgbClr val="FFFF99"/>
                </a:solidFill>
                <a:latin typeface="Arial" charset="0"/>
              </a:rPr>
              <a:t>Georgetown</a:t>
            </a:r>
            <a:endParaRPr lang="en-US" sz="2000" dirty="0">
              <a:solidFill>
                <a:srgbClr val="FFFF99"/>
              </a:solidFill>
              <a:latin typeface="Arial" charset="0"/>
            </a:endParaRPr>
          </a:p>
        </p:txBody>
      </p:sp>
      <p:sp>
        <p:nvSpPr>
          <p:cNvPr id="3299381" name="Text Box 53"/>
          <p:cNvSpPr txBox="1">
            <a:spLocks noChangeArrowheads="1"/>
          </p:cNvSpPr>
          <p:nvPr/>
        </p:nvSpPr>
        <p:spPr bwMode="auto">
          <a:xfrm>
            <a:off x="4614863" y="1422400"/>
            <a:ext cx="1438275" cy="639763"/>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algn="ctr">
              <a:defRPr/>
            </a:pPr>
            <a:r>
              <a:rPr lang="en-US" sz="1200" dirty="0">
                <a:solidFill>
                  <a:srgbClr val="FFFF99"/>
                </a:solidFill>
                <a:latin typeface="Arial" charset="0"/>
              </a:rPr>
              <a:t>City of Hope</a:t>
            </a:r>
          </a:p>
          <a:p>
            <a:pPr algn="ctr">
              <a:defRPr/>
            </a:pPr>
            <a:r>
              <a:rPr lang="en-US" sz="1200" dirty="0">
                <a:solidFill>
                  <a:srgbClr val="FFFF99"/>
                </a:solidFill>
                <a:latin typeface="Arial" charset="0"/>
              </a:rPr>
              <a:t>U of Iowa</a:t>
            </a:r>
          </a:p>
          <a:p>
            <a:pPr algn="ctr">
              <a:defRPr/>
            </a:pPr>
            <a:r>
              <a:rPr lang="en-US" sz="1200" dirty="0">
                <a:solidFill>
                  <a:srgbClr val="FFFF99"/>
                </a:solidFill>
                <a:latin typeface="Arial" charset="0"/>
              </a:rPr>
              <a:t>First Genetic Trust</a:t>
            </a:r>
          </a:p>
        </p:txBody>
      </p:sp>
      <p:sp>
        <p:nvSpPr>
          <p:cNvPr id="3299382" name="Text Box 54"/>
          <p:cNvSpPr txBox="1">
            <a:spLocks noChangeArrowheads="1"/>
          </p:cNvSpPr>
          <p:nvPr/>
        </p:nvSpPr>
        <p:spPr bwMode="auto">
          <a:xfrm>
            <a:off x="6040438" y="1417638"/>
            <a:ext cx="1395412" cy="639762"/>
          </a:xfrm>
          <a:prstGeom prst="rect">
            <a:avLst/>
          </a:prstGeom>
          <a:noFill/>
          <a:ln w="9525">
            <a:noFill/>
            <a:miter lim="800000"/>
            <a:headEnd/>
            <a:tailEnd/>
          </a:ln>
          <a:effectLst>
            <a:outerShdw dist="17961" dir="2700000" algn="ctr" rotWithShape="0">
              <a:srgbClr val="000000"/>
            </a:outerShdw>
          </a:effectLst>
        </p:spPr>
        <p:txBody>
          <a:bodyPr>
            <a:spAutoFit/>
          </a:bodyPr>
          <a:lstStyle/>
          <a:p>
            <a:pPr algn="ctr">
              <a:defRPr/>
            </a:pPr>
            <a:r>
              <a:rPr lang="en-US" sz="1200" dirty="0">
                <a:solidFill>
                  <a:srgbClr val="FFFF99"/>
                </a:solidFill>
                <a:latin typeface="Arial" charset="0"/>
              </a:rPr>
              <a:t>Oregon Health &amp; Science U</a:t>
            </a:r>
          </a:p>
          <a:p>
            <a:pPr algn="ctr">
              <a:defRPr/>
            </a:pPr>
            <a:r>
              <a:rPr lang="en-US" sz="1200" dirty="0">
                <a:solidFill>
                  <a:srgbClr val="FFFF99"/>
                </a:solidFill>
                <a:latin typeface="Arial" charset="0"/>
              </a:rPr>
              <a:t>U of Colorado</a:t>
            </a:r>
          </a:p>
        </p:txBody>
      </p:sp>
      <p:sp>
        <p:nvSpPr>
          <p:cNvPr id="3299383" name="Text Box 55"/>
          <p:cNvSpPr txBox="1">
            <a:spLocks noChangeArrowheads="1"/>
          </p:cNvSpPr>
          <p:nvPr/>
        </p:nvSpPr>
        <p:spPr bwMode="auto">
          <a:xfrm>
            <a:off x="5218113" y="2185988"/>
            <a:ext cx="2243137" cy="785812"/>
          </a:xfrm>
          <a:prstGeom prst="rect">
            <a:avLst/>
          </a:prstGeom>
          <a:noFill/>
          <a:ln w="9525">
            <a:noFill/>
            <a:miter lim="800000"/>
            <a:headEnd/>
            <a:tailEnd/>
          </a:ln>
          <a:effectLst>
            <a:outerShdw dist="17961" dir="2700000" algn="ctr" rotWithShape="0">
              <a:srgbClr val="000000"/>
            </a:outerShdw>
          </a:effectLst>
        </p:spPr>
        <p:txBody>
          <a:bodyPr>
            <a:spAutoFit/>
          </a:bodyPr>
          <a:lstStyle/>
          <a:p>
            <a:pPr algn="r">
              <a:lnSpc>
                <a:spcPct val="80000"/>
              </a:lnSpc>
              <a:defRPr/>
            </a:pPr>
            <a:endParaRPr lang="en-US" sz="1200" dirty="0">
              <a:solidFill>
                <a:srgbClr val="FFFF99"/>
              </a:solidFill>
              <a:latin typeface="Arial" charset="0"/>
            </a:endParaRPr>
          </a:p>
          <a:p>
            <a:pPr algn="r">
              <a:defRPr/>
            </a:pPr>
            <a:r>
              <a:rPr lang="en-US" sz="1200" dirty="0">
                <a:solidFill>
                  <a:srgbClr val="FFFF99"/>
                </a:solidFill>
                <a:latin typeface="Arial" charset="0"/>
              </a:rPr>
              <a:t>St. Jude’s Children’s </a:t>
            </a:r>
          </a:p>
          <a:p>
            <a:pPr algn="r">
              <a:defRPr/>
            </a:pPr>
            <a:r>
              <a:rPr lang="en-US" sz="1200" dirty="0">
                <a:solidFill>
                  <a:srgbClr val="FFFF99"/>
                </a:solidFill>
                <a:latin typeface="Arial" charset="0"/>
              </a:rPr>
              <a:t>Research Hospital</a:t>
            </a:r>
          </a:p>
          <a:p>
            <a:pPr algn="r">
              <a:defRPr/>
            </a:pPr>
            <a:r>
              <a:rPr lang="en-US" sz="1200" dirty="0">
                <a:solidFill>
                  <a:srgbClr val="FFFF99"/>
                </a:solidFill>
                <a:latin typeface="Arial" charset="0"/>
              </a:rPr>
              <a:t>U of Vermont</a:t>
            </a:r>
          </a:p>
        </p:txBody>
      </p:sp>
      <p:sp>
        <p:nvSpPr>
          <p:cNvPr id="3299384" name="Text Box 56"/>
          <p:cNvSpPr txBox="1">
            <a:spLocks noChangeArrowheads="1"/>
          </p:cNvSpPr>
          <p:nvPr/>
        </p:nvSpPr>
        <p:spPr bwMode="auto">
          <a:xfrm>
            <a:off x="7435850" y="3286125"/>
            <a:ext cx="1501775" cy="639763"/>
          </a:xfrm>
          <a:prstGeom prst="rect">
            <a:avLst/>
          </a:prstGeom>
          <a:noFill/>
          <a:ln w="9525">
            <a:noFill/>
            <a:miter lim="800000"/>
            <a:headEnd/>
            <a:tailEnd/>
          </a:ln>
          <a:effectLst>
            <a:outerShdw dist="17961" dir="2700000" algn="ctr" rotWithShape="0">
              <a:srgbClr val="000000"/>
            </a:outerShdw>
          </a:effectLst>
        </p:spPr>
        <p:txBody>
          <a:bodyPr>
            <a:spAutoFit/>
          </a:bodyPr>
          <a:lstStyle/>
          <a:p>
            <a:pPr algn="ctr">
              <a:defRPr/>
            </a:pPr>
            <a:r>
              <a:rPr lang="en-US" sz="1200" dirty="0">
                <a:solidFill>
                  <a:srgbClr val="FFFF99"/>
                </a:solidFill>
                <a:latin typeface="Arial" charset="0"/>
              </a:rPr>
              <a:t>U of Minnesota</a:t>
            </a:r>
          </a:p>
          <a:p>
            <a:pPr algn="ctr">
              <a:defRPr/>
            </a:pPr>
            <a:r>
              <a:rPr lang="en-US" sz="1200" dirty="0">
                <a:solidFill>
                  <a:srgbClr val="FFFF99"/>
                </a:solidFill>
                <a:latin typeface="Arial" charset="0"/>
              </a:rPr>
              <a:t>Burnham Institute</a:t>
            </a:r>
          </a:p>
          <a:p>
            <a:pPr algn="ctr">
              <a:defRPr/>
            </a:pPr>
            <a:r>
              <a:rPr lang="en-US" sz="1200" dirty="0">
                <a:solidFill>
                  <a:srgbClr val="FFFF99"/>
                </a:solidFill>
                <a:latin typeface="Arial" charset="0"/>
              </a:rPr>
              <a:t>Cold Spring Harbor</a:t>
            </a:r>
          </a:p>
        </p:txBody>
      </p:sp>
      <p:sp>
        <p:nvSpPr>
          <p:cNvPr id="3299386" name="Text Box 58"/>
          <p:cNvSpPr txBox="1">
            <a:spLocks noChangeArrowheads="1"/>
          </p:cNvSpPr>
          <p:nvPr/>
        </p:nvSpPr>
        <p:spPr bwMode="auto">
          <a:xfrm>
            <a:off x="220663" y="3325813"/>
            <a:ext cx="1501775" cy="752475"/>
          </a:xfrm>
          <a:prstGeom prst="rect">
            <a:avLst/>
          </a:prstGeom>
          <a:noFill/>
          <a:ln w="9525">
            <a:noFill/>
            <a:miter lim="800000"/>
            <a:headEnd/>
            <a:tailEnd/>
          </a:ln>
          <a:effectLst>
            <a:outerShdw dist="17961" dir="2700000" algn="ctr" rotWithShape="0">
              <a:srgbClr val="000000"/>
            </a:outerShdw>
          </a:effectLst>
        </p:spPr>
        <p:txBody>
          <a:bodyPr>
            <a:spAutoFit/>
          </a:bodyPr>
          <a:lstStyle/>
          <a:p>
            <a:pPr algn="ctr">
              <a:lnSpc>
                <a:spcPct val="90000"/>
              </a:lnSpc>
              <a:defRPr/>
            </a:pPr>
            <a:r>
              <a:rPr lang="en-US" sz="1200" dirty="0">
                <a:solidFill>
                  <a:srgbClr val="FFFF99"/>
                </a:solidFill>
                <a:latin typeface="Arial" charset="0"/>
              </a:rPr>
              <a:t>Dartmouth / SAIC</a:t>
            </a:r>
          </a:p>
          <a:p>
            <a:pPr algn="ctr">
              <a:lnSpc>
                <a:spcPct val="90000"/>
              </a:lnSpc>
              <a:defRPr/>
            </a:pPr>
            <a:r>
              <a:rPr lang="en-US" sz="1200" dirty="0">
                <a:solidFill>
                  <a:srgbClr val="FFFF99"/>
                </a:solidFill>
                <a:latin typeface="Arial" charset="0"/>
              </a:rPr>
              <a:t>Vanderbilt</a:t>
            </a:r>
          </a:p>
          <a:p>
            <a:pPr algn="ctr">
              <a:lnSpc>
                <a:spcPct val="90000"/>
              </a:lnSpc>
              <a:defRPr/>
            </a:pPr>
            <a:r>
              <a:rPr lang="en-US" sz="1200" dirty="0">
                <a:solidFill>
                  <a:srgbClr val="FFFF99"/>
                </a:solidFill>
                <a:latin typeface="Arial" charset="0"/>
              </a:rPr>
              <a:t>Meyer L. Prentis</a:t>
            </a:r>
          </a:p>
          <a:p>
            <a:pPr algn="ctr">
              <a:lnSpc>
                <a:spcPct val="90000"/>
              </a:lnSpc>
              <a:defRPr/>
            </a:pPr>
            <a:endParaRPr lang="en-US" sz="1200" dirty="0">
              <a:solidFill>
                <a:srgbClr val="FFFF99"/>
              </a:solidFill>
              <a:latin typeface="Arial" charset="0"/>
            </a:endParaRPr>
          </a:p>
        </p:txBody>
      </p:sp>
      <p:sp>
        <p:nvSpPr>
          <p:cNvPr id="3299387" name="Text Box 59"/>
          <p:cNvSpPr txBox="1">
            <a:spLocks noChangeArrowheads="1"/>
          </p:cNvSpPr>
          <p:nvPr/>
        </p:nvSpPr>
        <p:spPr bwMode="auto">
          <a:xfrm>
            <a:off x="3127375" y="1423988"/>
            <a:ext cx="1417638" cy="639762"/>
          </a:xfrm>
          <a:prstGeom prst="rect">
            <a:avLst/>
          </a:prstGeom>
          <a:noFill/>
          <a:ln w="9525">
            <a:noFill/>
            <a:miter lim="800000"/>
            <a:headEnd/>
            <a:tailEnd/>
          </a:ln>
          <a:effectLst>
            <a:outerShdw dist="17961" dir="2700000" algn="ctr" rotWithShape="0">
              <a:srgbClr val="000000"/>
            </a:outerShdw>
          </a:effectLst>
        </p:spPr>
        <p:txBody>
          <a:bodyPr>
            <a:spAutoFit/>
          </a:bodyPr>
          <a:lstStyle/>
          <a:p>
            <a:pPr algn="ctr">
              <a:defRPr/>
            </a:pPr>
            <a:r>
              <a:rPr lang="en-US" sz="1200" dirty="0">
                <a:solidFill>
                  <a:srgbClr val="FFFF99"/>
                </a:solidFill>
                <a:latin typeface="Arial" charset="0"/>
              </a:rPr>
              <a:t>Alpha Gamma</a:t>
            </a:r>
          </a:p>
          <a:p>
            <a:pPr algn="ctr">
              <a:defRPr/>
            </a:pPr>
            <a:r>
              <a:rPr lang="en-US" sz="1200" dirty="0">
                <a:solidFill>
                  <a:srgbClr val="FFFF99"/>
                </a:solidFill>
                <a:latin typeface="Arial" charset="0"/>
              </a:rPr>
              <a:t>UC Davis</a:t>
            </a:r>
          </a:p>
          <a:p>
            <a:pPr algn="ctr">
              <a:defRPr/>
            </a:pPr>
            <a:r>
              <a:rPr lang="en-US" sz="1200" dirty="0">
                <a:solidFill>
                  <a:srgbClr val="FFFF99"/>
                </a:solidFill>
                <a:latin typeface="Arial" charset="0"/>
              </a:rPr>
              <a:t>Virginia Tech</a:t>
            </a:r>
          </a:p>
        </p:txBody>
      </p:sp>
      <p:sp>
        <p:nvSpPr>
          <p:cNvPr id="3299388" name="Text Box 60"/>
          <p:cNvSpPr txBox="1">
            <a:spLocks noChangeArrowheads="1"/>
          </p:cNvSpPr>
          <p:nvPr/>
        </p:nvSpPr>
        <p:spPr bwMode="auto">
          <a:xfrm>
            <a:off x="1668463" y="5286375"/>
            <a:ext cx="2787650" cy="752475"/>
          </a:xfrm>
          <a:prstGeom prst="rect">
            <a:avLst/>
          </a:prstGeom>
          <a:noFill/>
          <a:ln w="9525">
            <a:noFill/>
            <a:miter lim="800000"/>
            <a:headEnd/>
            <a:tailEnd/>
          </a:ln>
          <a:effectLst>
            <a:outerShdw dist="17961" dir="2700000" algn="ctr" rotWithShape="0">
              <a:srgbClr val="000000"/>
            </a:outerShdw>
          </a:effectLst>
        </p:spPr>
        <p:txBody>
          <a:bodyPr>
            <a:spAutoFit/>
          </a:bodyPr>
          <a:lstStyle/>
          <a:p>
            <a:pPr>
              <a:lnSpc>
                <a:spcPct val="90000"/>
              </a:lnSpc>
              <a:defRPr/>
            </a:pPr>
            <a:r>
              <a:rPr lang="en-US" sz="1200" dirty="0">
                <a:solidFill>
                  <a:srgbClr val="FFFF99"/>
                </a:solidFill>
                <a:latin typeface="Arial" charset="0"/>
              </a:rPr>
              <a:t>GE Global Research</a:t>
            </a:r>
          </a:p>
          <a:p>
            <a:pPr>
              <a:lnSpc>
                <a:spcPct val="90000"/>
              </a:lnSpc>
              <a:defRPr/>
            </a:pPr>
            <a:r>
              <a:rPr lang="en-US" sz="1200" dirty="0">
                <a:solidFill>
                  <a:srgbClr val="FFFF99"/>
                </a:solidFill>
                <a:latin typeface="Arial" charset="0"/>
              </a:rPr>
              <a:t>Dept of Veterans Affairs</a:t>
            </a:r>
          </a:p>
          <a:p>
            <a:pPr>
              <a:lnSpc>
                <a:spcPct val="90000"/>
              </a:lnSpc>
              <a:defRPr/>
            </a:pPr>
            <a:r>
              <a:rPr lang="en-US" sz="1200" dirty="0">
                <a:solidFill>
                  <a:srgbClr val="FFFF99"/>
                </a:solidFill>
                <a:latin typeface="Arial" charset="0"/>
              </a:rPr>
              <a:t>Lawrence Berkley National Lab</a:t>
            </a:r>
          </a:p>
          <a:p>
            <a:pPr>
              <a:lnSpc>
                <a:spcPct val="90000"/>
              </a:lnSpc>
              <a:defRPr/>
            </a:pPr>
            <a:endParaRPr lang="en-US" sz="1200" dirty="0">
              <a:solidFill>
                <a:srgbClr val="FFFF99"/>
              </a:solidFill>
              <a:latin typeface="Arial" charset="0"/>
            </a:endParaRPr>
          </a:p>
        </p:txBody>
      </p:sp>
      <p:sp>
        <p:nvSpPr>
          <p:cNvPr id="3299390" name="Text Box 62"/>
          <p:cNvSpPr txBox="1">
            <a:spLocks noChangeArrowheads="1"/>
          </p:cNvSpPr>
          <p:nvPr/>
        </p:nvSpPr>
        <p:spPr bwMode="auto">
          <a:xfrm>
            <a:off x="3244850" y="6037263"/>
            <a:ext cx="1198563" cy="639762"/>
          </a:xfrm>
          <a:prstGeom prst="rect">
            <a:avLst/>
          </a:prstGeom>
          <a:noFill/>
          <a:ln w="9525">
            <a:noFill/>
            <a:miter lim="800000"/>
            <a:headEnd/>
            <a:tailEnd/>
          </a:ln>
          <a:effectLst>
            <a:outerShdw dist="17961" dir="2700000" algn="ctr" rotWithShape="0">
              <a:srgbClr val="000000"/>
            </a:outerShdw>
          </a:effectLst>
        </p:spPr>
        <p:txBody>
          <a:bodyPr>
            <a:spAutoFit/>
          </a:bodyPr>
          <a:lstStyle/>
          <a:p>
            <a:pPr algn="ctr">
              <a:defRPr/>
            </a:pPr>
            <a:r>
              <a:rPr lang="en-US" sz="1200" dirty="0">
                <a:solidFill>
                  <a:srgbClr val="FFFF99"/>
                </a:solidFill>
                <a:latin typeface="Arial" charset="0"/>
              </a:rPr>
              <a:t>U of Wisconsin</a:t>
            </a:r>
          </a:p>
          <a:p>
            <a:pPr algn="ctr">
              <a:defRPr/>
            </a:pPr>
            <a:r>
              <a:rPr lang="en-US" sz="1200" dirty="0">
                <a:solidFill>
                  <a:srgbClr val="FFFF99"/>
                </a:solidFill>
                <a:latin typeface="Arial" charset="0"/>
              </a:rPr>
              <a:t>NCI OC</a:t>
            </a:r>
          </a:p>
          <a:p>
            <a:pPr algn="ctr">
              <a:defRPr/>
            </a:pPr>
            <a:r>
              <a:rPr lang="en-US" sz="1200" dirty="0">
                <a:solidFill>
                  <a:srgbClr val="FFFF99"/>
                </a:solidFill>
                <a:latin typeface="Arial" charset="0"/>
              </a:rPr>
              <a:t>Ohio State</a:t>
            </a:r>
          </a:p>
        </p:txBody>
      </p:sp>
      <p:sp>
        <p:nvSpPr>
          <p:cNvPr id="3299391" name="Text Box 63"/>
          <p:cNvSpPr txBox="1">
            <a:spLocks noChangeArrowheads="1"/>
          </p:cNvSpPr>
          <p:nvPr/>
        </p:nvSpPr>
        <p:spPr bwMode="auto">
          <a:xfrm>
            <a:off x="4618038" y="6065838"/>
            <a:ext cx="1395412" cy="587375"/>
          </a:xfrm>
          <a:prstGeom prst="rect">
            <a:avLst/>
          </a:prstGeom>
          <a:noFill/>
          <a:ln w="9525">
            <a:noFill/>
            <a:miter lim="800000"/>
            <a:headEnd/>
            <a:tailEnd/>
          </a:ln>
          <a:effectLst>
            <a:outerShdw dist="17961" dir="2700000" algn="ctr" rotWithShape="0">
              <a:srgbClr val="000000"/>
            </a:outerShdw>
          </a:effectLst>
        </p:spPr>
        <p:txBody>
          <a:bodyPr>
            <a:spAutoFit/>
          </a:bodyPr>
          <a:lstStyle/>
          <a:p>
            <a:pPr algn="ctr">
              <a:lnSpc>
                <a:spcPct val="90000"/>
              </a:lnSpc>
              <a:defRPr/>
            </a:pPr>
            <a:r>
              <a:rPr lang="en-US" sz="1200" dirty="0">
                <a:solidFill>
                  <a:srgbClr val="FFFF99"/>
                </a:solidFill>
                <a:latin typeface="Arial" charset="0"/>
              </a:rPr>
              <a:t>Tulane U SOM</a:t>
            </a:r>
          </a:p>
          <a:p>
            <a:pPr algn="ctr">
              <a:lnSpc>
                <a:spcPct val="90000"/>
              </a:lnSpc>
              <a:defRPr/>
            </a:pPr>
            <a:r>
              <a:rPr lang="en-US" sz="1200" dirty="0">
                <a:solidFill>
                  <a:srgbClr val="FFFF99"/>
                </a:solidFill>
                <a:latin typeface="Arial" charset="0"/>
              </a:rPr>
              <a:t>9Star Research</a:t>
            </a:r>
          </a:p>
          <a:p>
            <a:pPr algn="ctr">
              <a:lnSpc>
                <a:spcPct val="90000"/>
              </a:lnSpc>
              <a:defRPr/>
            </a:pPr>
            <a:r>
              <a:rPr lang="en-US" sz="1200" dirty="0">
                <a:solidFill>
                  <a:srgbClr val="FFFF99"/>
                </a:solidFill>
                <a:latin typeface="Arial" charset="0"/>
              </a:rPr>
              <a:t>U of Nebraska</a:t>
            </a:r>
          </a:p>
        </p:txBody>
      </p:sp>
      <p:sp>
        <p:nvSpPr>
          <p:cNvPr id="3299392" name="Text Box 64"/>
          <p:cNvSpPr txBox="1">
            <a:spLocks noChangeArrowheads="1"/>
          </p:cNvSpPr>
          <p:nvPr/>
        </p:nvSpPr>
        <p:spPr bwMode="auto">
          <a:xfrm>
            <a:off x="4551363" y="5291138"/>
            <a:ext cx="2906712" cy="587375"/>
          </a:xfrm>
          <a:prstGeom prst="rect">
            <a:avLst/>
          </a:prstGeom>
          <a:noFill/>
          <a:ln w="9525">
            <a:noFill/>
            <a:miter lim="800000"/>
            <a:headEnd/>
            <a:tailEnd/>
          </a:ln>
          <a:effectLst>
            <a:outerShdw dist="17961" dir="2700000" algn="ctr" rotWithShape="0">
              <a:srgbClr val="000000"/>
            </a:outerShdw>
          </a:effectLst>
        </p:spPr>
        <p:txBody>
          <a:bodyPr>
            <a:spAutoFit/>
          </a:bodyPr>
          <a:lstStyle/>
          <a:p>
            <a:pPr algn="r">
              <a:lnSpc>
                <a:spcPct val="90000"/>
              </a:lnSpc>
              <a:defRPr/>
            </a:pPr>
            <a:r>
              <a:rPr lang="en-US" sz="1200" dirty="0">
                <a:solidFill>
                  <a:srgbClr val="FFFF99"/>
                </a:solidFill>
                <a:latin typeface="Arial" charset="0"/>
              </a:rPr>
              <a:t>Wake Forest</a:t>
            </a:r>
          </a:p>
          <a:p>
            <a:pPr algn="r">
              <a:lnSpc>
                <a:spcPct val="90000"/>
              </a:lnSpc>
              <a:defRPr/>
            </a:pPr>
            <a:r>
              <a:rPr lang="en-US" sz="1200" dirty="0">
                <a:solidFill>
                  <a:srgbClr val="FFFF99"/>
                </a:solidFill>
                <a:latin typeface="Arial" charset="0"/>
              </a:rPr>
              <a:t>Data Works Development </a:t>
            </a:r>
          </a:p>
          <a:p>
            <a:pPr algn="r">
              <a:lnSpc>
                <a:spcPct val="90000"/>
              </a:lnSpc>
              <a:defRPr/>
            </a:pPr>
            <a:r>
              <a:rPr lang="en-US" sz="1200" dirty="0">
                <a:solidFill>
                  <a:srgbClr val="FFFF99"/>
                </a:solidFill>
                <a:latin typeface="Arial" charset="0"/>
              </a:rPr>
              <a:t>NCI Center for Bioinformatics</a:t>
            </a:r>
            <a:endParaRPr lang="en-US" sz="2000" dirty="0">
              <a:solidFill>
                <a:srgbClr val="FFFF99"/>
              </a:solidFill>
              <a:latin typeface="Arial" charset="0"/>
            </a:endParaRPr>
          </a:p>
        </p:txBody>
      </p:sp>
      <p:sp>
        <p:nvSpPr>
          <p:cNvPr id="3299393" name="Text Box 65"/>
          <p:cNvSpPr txBox="1">
            <a:spLocks noChangeArrowheads="1"/>
          </p:cNvSpPr>
          <p:nvPr/>
        </p:nvSpPr>
        <p:spPr bwMode="auto">
          <a:xfrm>
            <a:off x="6723063" y="3097213"/>
            <a:ext cx="693737" cy="1193800"/>
          </a:xfrm>
          <a:prstGeom prst="rect">
            <a:avLst/>
          </a:prstGeom>
          <a:noFill/>
          <a:ln w="9525">
            <a:noFill/>
            <a:miter lim="800000"/>
            <a:headEnd/>
            <a:tailEnd/>
          </a:ln>
          <a:effectLst>
            <a:outerShdw dist="17961" dir="2700000" algn="ctr" rotWithShape="0">
              <a:srgbClr val="000000"/>
            </a:outerShdw>
          </a:effectLst>
        </p:spPr>
        <p:txBody>
          <a:bodyPr>
            <a:spAutoFit/>
          </a:bodyPr>
          <a:lstStyle/>
          <a:p>
            <a:pPr algn="r">
              <a:defRPr/>
            </a:pPr>
            <a:endParaRPr lang="en-US" sz="1200" dirty="0">
              <a:solidFill>
                <a:srgbClr val="FFFF99"/>
              </a:solidFill>
            </a:endParaRPr>
          </a:p>
          <a:p>
            <a:pPr algn="r">
              <a:defRPr/>
            </a:pPr>
            <a:r>
              <a:rPr lang="en-US" sz="1200" dirty="0">
                <a:solidFill>
                  <a:srgbClr val="FFFF99"/>
                </a:solidFill>
                <a:latin typeface="Arial" charset="0"/>
              </a:rPr>
              <a:t>Indiana</a:t>
            </a:r>
            <a:r>
              <a:rPr lang="en-US" sz="1200" dirty="0">
                <a:solidFill>
                  <a:srgbClr val="FFFF99"/>
                </a:solidFill>
              </a:rPr>
              <a:t> CARRA</a:t>
            </a:r>
          </a:p>
          <a:p>
            <a:pPr algn="r">
              <a:defRPr/>
            </a:pPr>
            <a:r>
              <a:rPr lang="en-US" sz="1200" dirty="0">
                <a:solidFill>
                  <a:srgbClr val="FFFF99"/>
                </a:solidFill>
              </a:rPr>
              <a:t>UCSF</a:t>
            </a:r>
          </a:p>
          <a:p>
            <a:pPr algn="r">
              <a:defRPr/>
            </a:pPr>
            <a:endParaRPr lang="en-US" sz="1200" dirty="0">
              <a:solidFill>
                <a:srgbClr val="FFFF99"/>
              </a:solidFill>
              <a:latin typeface="Arial" charset="0"/>
            </a:endParaRPr>
          </a:p>
          <a:p>
            <a:pPr algn="r">
              <a:defRPr/>
            </a:pPr>
            <a:endParaRPr lang="en-US" sz="1200" dirty="0">
              <a:solidFill>
                <a:srgbClr val="FFFF99"/>
              </a:solidFill>
            </a:endParaRPr>
          </a:p>
        </p:txBody>
      </p:sp>
      <p:sp>
        <p:nvSpPr>
          <p:cNvPr id="3299396" name="Text Box 68"/>
          <p:cNvSpPr txBox="1">
            <a:spLocks noChangeArrowheads="1"/>
          </p:cNvSpPr>
          <p:nvPr/>
        </p:nvSpPr>
        <p:spPr bwMode="auto">
          <a:xfrm>
            <a:off x="1670050" y="2316163"/>
            <a:ext cx="1569084" cy="646331"/>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en-US" sz="1200" dirty="0">
                <a:solidFill>
                  <a:srgbClr val="FFFF99"/>
                </a:solidFill>
              </a:rPr>
              <a:t>Case Western Reserve</a:t>
            </a:r>
          </a:p>
          <a:p>
            <a:pPr>
              <a:defRPr/>
            </a:pPr>
            <a:r>
              <a:rPr lang="en-US" sz="1200" dirty="0">
                <a:solidFill>
                  <a:srgbClr val="FFFF99"/>
                </a:solidFill>
              </a:rPr>
              <a:t>Jackson Laboratory</a:t>
            </a:r>
          </a:p>
          <a:p>
            <a:pPr>
              <a:defRPr/>
            </a:pPr>
            <a:r>
              <a:rPr lang="en-US" sz="1200" dirty="0">
                <a:solidFill>
                  <a:srgbClr val="FFFF99"/>
                </a:solidFill>
                <a:latin typeface="Arial" charset="0"/>
              </a:rPr>
              <a:t>Scenpro</a:t>
            </a:r>
          </a:p>
        </p:txBody>
      </p:sp>
      <p:sp>
        <p:nvSpPr>
          <p:cNvPr id="3299398" name="Text Box 70"/>
          <p:cNvSpPr txBox="1">
            <a:spLocks noChangeArrowheads="1"/>
          </p:cNvSpPr>
          <p:nvPr/>
        </p:nvSpPr>
        <p:spPr bwMode="auto">
          <a:xfrm>
            <a:off x="7481888" y="1422400"/>
            <a:ext cx="1428750" cy="64293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1200" dirty="0">
                <a:solidFill>
                  <a:srgbClr val="FFFF99"/>
                </a:solidFill>
                <a:latin typeface="Arial" charset="0"/>
              </a:rPr>
              <a:t>Northwestern</a:t>
            </a:r>
            <a:r>
              <a:rPr lang="en-US" sz="1200" dirty="0">
                <a:solidFill>
                  <a:srgbClr val="FFFF99"/>
                </a:solidFill>
              </a:rPr>
              <a:t> </a:t>
            </a:r>
          </a:p>
          <a:p>
            <a:pPr algn="ctr">
              <a:defRPr/>
            </a:pPr>
            <a:r>
              <a:rPr lang="en-US" sz="1200" dirty="0">
                <a:solidFill>
                  <a:srgbClr val="FFFF99"/>
                </a:solidFill>
              </a:rPr>
              <a:t>U of Nebraska</a:t>
            </a:r>
          </a:p>
          <a:p>
            <a:pPr algn="ctr">
              <a:defRPr/>
            </a:pPr>
            <a:r>
              <a:rPr lang="en-US" sz="1200" dirty="0">
                <a:solidFill>
                  <a:srgbClr val="FFFF99"/>
                </a:solidFill>
              </a:rPr>
              <a:t>Washington U</a:t>
            </a:r>
          </a:p>
        </p:txBody>
      </p:sp>
      <p:sp>
        <p:nvSpPr>
          <p:cNvPr id="29744" name="Text Box 71"/>
          <p:cNvSpPr txBox="1">
            <a:spLocks noChangeArrowheads="1"/>
          </p:cNvSpPr>
          <p:nvPr/>
        </p:nvSpPr>
        <p:spPr bwMode="auto">
          <a:xfrm>
            <a:off x="6045200" y="6027738"/>
            <a:ext cx="1393825" cy="830997"/>
          </a:xfrm>
          <a:prstGeom prst="rect">
            <a:avLst/>
          </a:prstGeom>
          <a:noFill/>
          <a:ln w="9525">
            <a:noFill/>
            <a:miter lim="800000"/>
            <a:headEnd/>
            <a:tailEnd/>
          </a:ln>
        </p:spPr>
        <p:txBody>
          <a:bodyPr>
            <a:spAutoFit/>
          </a:bodyPr>
          <a:lstStyle/>
          <a:p>
            <a:pPr algn="ctr"/>
            <a:r>
              <a:rPr lang="en-US" sz="1200" dirty="0">
                <a:solidFill>
                  <a:srgbClr val="FFFF99"/>
                </a:solidFill>
                <a:latin typeface="Arial" charset="0"/>
              </a:rPr>
              <a:t>NCI DCEG</a:t>
            </a:r>
          </a:p>
          <a:p>
            <a:pPr algn="ctr"/>
            <a:r>
              <a:rPr lang="en-US" sz="1200" dirty="0">
                <a:solidFill>
                  <a:srgbClr val="FFFF99"/>
                </a:solidFill>
                <a:latin typeface="Arial" charset="0"/>
              </a:rPr>
              <a:t>IBM</a:t>
            </a:r>
          </a:p>
          <a:p>
            <a:pPr algn="ctr"/>
            <a:r>
              <a:rPr lang="en-US" sz="1200" dirty="0">
                <a:solidFill>
                  <a:srgbClr val="FFFF99"/>
                </a:solidFill>
                <a:latin typeface="Arial" charset="0"/>
              </a:rPr>
              <a:t>Wistar Institute</a:t>
            </a:r>
          </a:p>
          <a:p>
            <a:pPr algn="ctr"/>
            <a:endParaRPr lang="en-US" sz="1200" dirty="0">
              <a:solidFill>
                <a:srgbClr val="FFFF99"/>
              </a:solidFill>
              <a:latin typeface="Arial" charset="0"/>
            </a:endParaRPr>
          </a:p>
        </p:txBody>
      </p:sp>
      <p:sp>
        <p:nvSpPr>
          <p:cNvPr id="29745" name="Text Box 72"/>
          <p:cNvSpPr txBox="1">
            <a:spLocks noChangeArrowheads="1"/>
          </p:cNvSpPr>
          <p:nvPr/>
        </p:nvSpPr>
        <p:spPr bwMode="auto">
          <a:xfrm>
            <a:off x="7466013" y="2328863"/>
            <a:ext cx="1430337" cy="646331"/>
          </a:xfrm>
          <a:prstGeom prst="rect">
            <a:avLst/>
          </a:prstGeom>
          <a:noFill/>
          <a:ln w="9525">
            <a:noFill/>
            <a:miter lim="800000"/>
            <a:headEnd/>
            <a:tailEnd/>
          </a:ln>
        </p:spPr>
        <p:txBody>
          <a:bodyPr>
            <a:spAutoFit/>
          </a:bodyPr>
          <a:lstStyle/>
          <a:p>
            <a:pPr algn="ctr"/>
            <a:r>
              <a:rPr lang="en-US" sz="1200" dirty="0">
                <a:solidFill>
                  <a:srgbClr val="FFFF99"/>
                </a:solidFill>
                <a:latin typeface="Arial" charset="0"/>
              </a:rPr>
              <a:t>NCI DCTD</a:t>
            </a:r>
          </a:p>
          <a:p>
            <a:pPr algn="ctr"/>
            <a:r>
              <a:rPr lang="en-US" sz="1200" dirty="0">
                <a:solidFill>
                  <a:srgbClr val="FFFF99"/>
                </a:solidFill>
                <a:latin typeface="Arial" charset="0"/>
              </a:rPr>
              <a:t>Terrapin Systems</a:t>
            </a:r>
          </a:p>
          <a:p>
            <a:pPr algn="ctr"/>
            <a:r>
              <a:rPr lang="en-US" sz="1200" dirty="0">
                <a:solidFill>
                  <a:srgbClr val="FFFF99"/>
                </a:solidFill>
                <a:latin typeface="Arial" charset="0"/>
              </a:rPr>
              <a:t>Emmes Corp</a:t>
            </a:r>
          </a:p>
        </p:txBody>
      </p:sp>
      <p:sp>
        <p:nvSpPr>
          <p:cNvPr id="29746" name="Text Box 73"/>
          <p:cNvSpPr txBox="1">
            <a:spLocks noChangeArrowheads="1"/>
          </p:cNvSpPr>
          <p:nvPr/>
        </p:nvSpPr>
        <p:spPr bwMode="auto">
          <a:xfrm>
            <a:off x="7469188" y="5149850"/>
            <a:ext cx="1431925" cy="646331"/>
          </a:xfrm>
          <a:prstGeom prst="rect">
            <a:avLst/>
          </a:prstGeom>
          <a:noFill/>
          <a:ln w="9525">
            <a:noFill/>
            <a:miter lim="800000"/>
            <a:headEnd/>
            <a:tailEnd/>
          </a:ln>
        </p:spPr>
        <p:txBody>
          <a:bodyPr>
            <a:spAutoFit/>
          </a:bodyPr>
          <a:lstStyle/>
          <a:p>
            <a:pPr algn="ctr"/>
            <a:r>
              <a:rPr lang="en-US" sz="1200" dirty="0">
                <a:solidFill>
                  <a:srgbClr val="FFFF99"/>
                </a:solidFill>
                <a:latin typeface="Arial" charset="0"/>
              </a:rPr>
              <a:t>Johns Hopkins Constella Health Systems</a:t>
            </a:r>
          </a:p>
        </p:txBody>
      </p:sp>
      <p:sp>
        <p:nvSpPr>
          <p:cNvPr id="3299402" name="Text Box 74"/>
          <p:cNvSpPr txBox="1">
            <a:spLocks noChangeArrowheads="1"/>
          </p:cNvSpPr>
          <p:nvPr/>
        </p:nvSpPr>
        <p:spPr bwMode="auto">
          <a:xfrm>
            <a:off x="7480300" y="4264025"/>
            <a:ext cx="1436688" cy="622300"/>
          </a:xfrm>
          <a:prstGeom prst="rect">
            <a:avLst/>
          </a:prstGeom>
          <a:noFill/>
          <a:ln w="9525">
            <a:noFill/>
            <a:miter lim="800000"/>
            <a:headEnd/>
            <a:tailEnd/>
          </a:ln>
          <a:effectLst/>
        </p:spPr>
        <p:txBody>
          <a:bodyPr>
            <a:spAutoFit/>
          </a:bodyPr>
          <a:lstStyle/>
          <a:p>
            <a:pPr algn="ctr">
              <a:lnSpc>
                <a:spcPct val="90000"/>
              </a:lnSpc>
              <a:defRPr/>
            </a:pPr>
            <a:r>
              <a:rPr lang="en-US" sz="1200" dirty="0">
                <a:solidFill>
                  <a:srgbClr val="FFFF99"/>
                </a:solidFill>
                <a:effectLst>
                  <a:outerShdw blurRad="38100" dist="38100" dir="2700000" algn="tl">
                    <a:srgbClr val="000000"/>
                  </a:outerShdw>
                </a:effectLst>
                <a:latin typeface="Arial" charset="0"/>
              </a:rPr>
              <a:t>Roswell Park</a:t>
            </a:r>
          </a:p>
          <a:p>
            <a:pPr algn="ctr">
              <a:defRPr/>
            </a:pPr>
            <a:r>
              <a:rPr lang="en-US" sz="1200" dirty="0">
                <a:solidFill>
                  <a:srgbClr val="FFFF99"/>
                </a:solidFill>
                <a:latin typeface="Arial" charset="0"/>
              </a:rPr>
              <a:t>Albert Einstein</a:t>
            </a:r>
          </a:p>
          <a:p>
            <a:pPr algn="ctr">
              <a:defRPr/>
            </a:pPr>
            <a:r>
              <a:rPr lang="en-US" sz="1200" dirty="0">
                <a:solidFill>
                  <a:srgbClr val="FFFF99"/>
                </a:solidFill>
                <a:latin typeface="Arial" charset="0"/>
              </a:rPr>
              <a:t>City of Hope</a:t>
            </a:r>
          </a:p>
        </p:txBody>
      </p:sp>
      <p:sp>
        <p:nvSpPr>
          <p:cNvPr id="29748" name="Text Box 75"/>
          <p:cNvSpPr txBox="1">
            <a:spLocks noChangeArrowheads="1"/>
          </p:cNvSpPr>
          <p:nvPr/>
        </p:nvSpPr>
        <p:spPr bwMode="auto">
          <a:xfrm>
            <a:off x="1690688" y="6029325"/>
            <a:ext cx="1436687" cy="639763"/>
          </a:xfrm>
          <a:prstGeom prst="rect">
            <a:avLst/>
          </a:prstGeom>
          <a:noFill/>
          <a:ln w="9525">
            <a:noFill/>
            <a:miter lim="800000"/>
            <a:headEnd/>
            <a:tailEnd/>
          </a:ln>
        </p:spPr>
        <p:txBody>
          <a:bodyPr>
            <a:spAutoFit/>
          </a:bodyPr>
          <a:lstStyle/>
          <a:p>
            <a:pPr algn="ctr"/>
            <a:r>
              <a:rPr lang="en-US" sz="1200" dirty="0">
                <a:solidFill>
                  <a:srgbClr val="FFFF99"/>
                </a:solidFill>
                <a:latin typeface="Arial" charset="0"/>
              </a:rPr>
              <a:t>Argonne National Lab / Columbia</a:t>
            </a:r>
          </a:p>
          <a:p>
            <a:pPr algn="ctr"/>
            <a:r>
              <a:rPr lang="en-US" sz="1200" dirty="0">
                <a:solidFill>
                  <a:srgbClr val="FFFF99"/>
                </a:solidFill>
                <a:latin typeface="Arial" charset="0"/>
              </a:rPr>
              <a:t>Lawrence Berkley </a:t>
            </a:r>
          </a:p>
        </p:txBody>
      </p:sp>
      <p:sp>
        <p:nvSpPr>
          <p:cNvPr id="3299404" name="Text Box 76"/>
          <p:cNvSpPr txBox="1">
            <a:spLocks noChangeArrowheads="1"/>
          </p:cNvSpPr>
          <p:nvPr/>
        </p:nvSpPr>
        <p:spPr bwMode="auto">
          <a:xfrm>
            <a:off x="277813" y="4265613"/>
            <a:ext cx="1371600" cy="587375"/>
          </a:xfrm>
          <a:prstGeom prst="rect">
            <a:avLst/>
          </a:prstGeom>
          <a:noFill/>
          <a:ln w="9525">
            <a:noFill/>
            <a:miter lim="800000"/>
            <a:headEnd/>
            <a:tailEnd/>
          </a:ln>
          <a:effectLst/>
        </p:spPr>
        <p:txBody>
          <a:bodyPr>
            <a:spAutoFit/>
          </a:bodyPr>
          <a:lstStyle/>
          <a:p>
            <a:pPr algn="ctr">
              <a:lnSpc>
                <a:spcPct val="90000"/>
              </a:lnSpc>
              <a:defRPr/>
            </a:pPr>
            <a:r>
              <a:rPr lang="en-US" sz="1200" dirty="0">
                <a:solidFill>
                  <a:srgbClr val="FFFF99"/>
                </a:solidFill>
                <a:effectLst>
                  <a:outerShdw blurRad="38100" dist="38100" dir="2700000" algn="tl">
                    <a:srgbClr val="000000"/>
                  </a:outerShdw>
                </a:effectLst>
                <a:latin typeface="Arial" charset="0"/>
              </a:rPr>
              <a:t>U Penn / Ardais</a:t>
            </a:r>
          </a:p>
          <a:p>
            <a:pPr algn="ctr">
              <a:lnSpc>
                <a:spcPct val="90000"/>
              </a:lnSpc>
              <a:defRPr/>
            </a:pPr>
            <a:r>
              <a:rPr lang="en-US" sz="1200" dirty="0">
                <a:solidFill>
                  <a:srgbClr val="FFFF99"/>
                </a:solidFill>
                <a:effectLst>
                  <a:outerShdw blurRad="38100" dist="38100" dir="2700000" algn="tl">
                    <a:srgbClr val="000000"/>
                  </a:outerShdw>
                </a:effectLst>
                <a:latin typeface="Arial" charset="0"/>
              </a:rPr>
              <a:t>Fox Chase / IMS</a:t>
            </a:r>
          </a:p>
          <a:p>
            <a:pPr algn="ctr">
              <a:lnSpc>
                <a:spcPct val="90000"/>
              </a:lnSpc>
              <a:defRPr/>
            </a:pPr>
            <a:r>
              <a:rPr lang="en-US" sz="1200" dirty="0">
                <a:solidFill>
                  <a:srgbClr val="FFFF99"/>
                </a:solidFill>
                <a:effectLst>
                  <a:outerShdw blurRad="38100" dist="38100" dir="2700000" algn="tl">
                    <a:srgbClr val="000000"/>
                  </a:outerShdw>
                </a:effectLst>
                <a:latin typeface="Arial" charset="0"/>
              </a:rPr>
              <a:t>Fred Hutchinson</a:t>
            </a:r>
          </a:p>
        </p:txBody>
      </p:sp>
      <p:sp>
        <p:nvSpPr>
          <p:cNvPr id="29750" name="Text Box 77"/>
          <p:cNvSpPr txBox="1">
            <a:spLocks noChangeArrowheads="1"/>
          </p:cNvSpPr>
          <p:nvPr/>
        </p:nvSpPr>
        <p:spPr bwMode="auto">
          <a:xfrm>
            <a:off x="7483475" y="6029325"/>
            <a:ext cx="1412875" cy="639763"/>
          </a:xfrm>
          <a:prstGeom prst="rect">
            <a:avLst/>
          </a:prstGeom>
          <a:noFill/>
          <a:ln w="9525">
            <a:noFill/>
            <a:miter lim="800000"/>
            <a:headEnd/>
            <a:tailEnd/>
          </a:ln>
        </p:spPr>
        <p:txBody>
          <a:bodyPr>
            <a:spAutoFit/>
          </a:bodyPr>
          <a:lstStyle/>
          <a:p>
            <a:pPr algn="ctr"/>
            <a:r>
              <a:rPr lang="en-US" sz="1200" dirty="0">
                <a:solidFill>
                  <a:srgbClr val="FFFF99"/>
                </a:solidFill>
                <a:latin typeface="Arial" charset="0"/>
              </a:rPr>
              <a:t>U of Michigan</a:t>
            </a:r>
          </a:p>
          <a:p>
            <a:pPr algn="ctr"/>
            <a:r>
              <a:rPr lang="en-US" sz="1200" dirty="0">
                <a:solidFill>
                  <a:srgbClr val="FFFF99"/>
                </a:solidFill>
                <a:latin typeface="Arial" charset="0"/>
              </a:rPr>
              <a:t>U of South Florida</a:t>
            </a:r>
          </a:p>
          <a:p>
            <a:pPr algn="ctr"/>
            <a:r>
              <a:rPr lang="en-US" sz="1200" dirty="0">
                <a:solidFill>
                  <a:srgbClr val="FFFF99"/>
                </a:solidFill>
                <a:latin typeface="Arial" charset="0"/>
              </a:rPr>
              <a:t>U Arizona</a:t>
            </a:r>
          </a:p>
        </p:txBody>
      </p:sp>
      <p:grpSp>
        <p:nvGrpSpPr>
          <p:cNvPr id="29751" name="Group 86"/>
          <p:cNvGrpSpPr>
            <a:grpSpLocks/>
          </p:cNvGrpSpPr>
          <p:nvPr/>
        </p:nvGrpSpPr>
        <p:grpSpPr bwMode="auto">
          <a:xfrm>
            <a:off x="2636838" y="2017713"/>
            <a:ext cx="3760787" cy="3816350"/>
            <a:chOff x="1696" y="1271"/>
            <a:chExt cx="2369" cy="2404"/>
          </a:xfrm>
        </p:grpSpPr>
        <p:pic>
          <p:nvPicPr>
            <p:cNvPr id="29760" name="Picture 66" descr="NCI"/>
            <p:cNvPicPr>
              <a:picLocks noChangeAspect="1" noChangeArrowheads="1"/>
            </p:cNvPicPr>
            <p:nvPr/>
          </p:nvPicPr>
          <p:blipFill>
            <a:blip r:embed="rId2"/>
            <a:srcRect/>
            <a:stretch>
              <a:fillRect/>
            </a:stretch>
          </p:blipFill>
          <p:spPr bwMode="auto">
            <a:xfrm>
              <a:off x="1696" y="1271"/>
              <a:ext cx="2369" cy="2404"/>
            </a:xfrm>
            <a:prstGeom prst="rect">
              <a:avLst/>
            </a:prstGeom>
            <a:noFill/>
            <a:ln w="9525">
              <a:noFill/>
              <a:miter lim="800000"/>
              <a:headEnd/>
              <a:tailEnd/>
            </a:ln>
          </p:spPr>
        </p:pic>
        <p:sp>
          <p:nvSpPr>
            <p:cNvPr id="3299407" name="Oval 79"/>
            <p:cNvSpPr>
              <a:spLocks noChangeArrowheads="1"/>
            </p:cNvSpPr>
            <p:nvPr/>
          </p:nvSpPr>
          <p:spPr bwMode="auto">
            <a:xfrm>
              <a:off x="2559" y="2166"/>
              <a:ext cx="665" cy="661"/>
            </a:xfrm>
            <a:prstGeom prst="ellipse">
              <a:avLst/>
            </a:prstGeom>
            <a:solidFill>
              <a:srgbClr val="F70E06"/>
            </a:solidFill>
            <a:ln w="9525">
              <a:noFill/>
              <a:round/>
              <a:headEnd/>
              <a:tailEnd/>
            </a:ln>
            <a:effectLst/>
          </p:spPr>
          <p:txBody>
            <a:bodyPr wrap="none" anchor="ctr"/>
            <a:lstStyle/>
            <a:p>
              <a:pPr algn="ctr">
                <a:defRPr/>
              </a:pPr>
              <a:r>
                <a:rPr lang="en-US" dirty="0">
                  <a:effectLst>
                    <a:outerShdw blurRad="38100" dist="38100" dir="2700000" algn="tl">
                      <a:srgbClr val="000000"/>
                    </a:outerShdw>
                  </a:effectLst>
                </a:rPr>
                <a:t>NCI</a:t>
              </a:r>
            </a:p>
          </p:txBody>
        </p:sp>
      </p:grpSp>
      <p:sp>
        <p:nvSpPr>
          <p:cNvPr id="3299409" name="Text Box 81"/>
          <p:cNvSpPr txBox="1">
            <a:spLocks noChangeArrowheads="1"/>
          </p:cNvSpPr>
          <p:nvPr/>
        </p:nvSpPr>
        <p:spPr bwMode="auto">
          <a:xfrm>
            <a:off x="246063" y="1401763"/>
            <a:ext cx="184150" cy="27622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endParaRPr lang="en-US" sz="1200" dirty="0">
              <a:solidFill>
                <a:srgbClr val="CCFF66"/>
              </a:solidFill>
            </a:endParaRPr>
          </a:p>
        </p:txBody>
      </p:sp>
      <p:sp>
        <p:nvSpPr>
          <p:cNvPr id="3299410" name="Text Box 82"/>
          <p:cNvSpPr txBox="1">
            <a:spLocks noChangeArrowheads="1"/>
          </p:cNvSpPr>
          <p:nvPr/>
        </p:nvSpPr>
        <p:spPr bwMode="auto">
          <a:xfrm>
            <a:off x="309563" y="2363788"/>
            <a:ext cx="1327150" cy="5873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a:lnSpc>
                <a:spcPct val="90000"/>
              </a:lnSpc>
              <a:defRPr/>
            </a:pPr>
            <a:r>
              <a:rPr lang="en-US" sz="1200" dirty="0">
                <a:solidFill>
                  <a:srgbClr val="FFFF99"/>
                </a:solidFill>
                <a:latin typeface="Arial" charset="0"/>
              </a:rPr>
              <a:t>NYU / UC Irvine</a:t>
            </a:r>
          </a:p>
          <a:p>
            <a:pPr algn="ctr">
              <a:lnSpc>
                <a:spcPct val="90000"/>
              </a:lnSpc>
              <a:defRPr/>
            </a:pPr>
            <a:r>
              <a:rPr lang="en-US" sz="1200" dirty="0">
                <a:solidFill>
                  <a:srgbClr val="FFFF99"/>
                </a:solidFill>
                <a:latin typeface="Arial" charset="0"/>
              </a:rPr>
              <a:t>UCSF / CTIS</a:t>
            </a:r>
          </a:p>
          <a:p>
            <a:pPr algn="ctr">
              <a:lnSpc>
                <a:spcPct val="90000"/>
              </a:lnSpc>
              <a:defRPr/>
            </a:pPr>
            <a:r>
              <a:rPr lang="en-US" sz="1200" dirty="0">
                <a:solidFill>
                  <a:srgbClr val="FFFF99"/>
                </a:solidFill>
                <a:latin typeface="Arial" charset="0"/>
              </a:rPr>
              <a:t>Mayo / U of Iowa</a:t>
            </a:r>
          </a:p>
        </p:txBody>
      </p:sp>
      <p:sp>
        <p:nvSpPr>
          <p:cNvPr id="29754" name="Rectangle 83"/>
          <p:cNvSpPr>
            <a:spLocks noChangeArrowheads="1"/>
          </p:cNvSpPr>
          <p:nvPr/>
        </p:nvSpPr>
        <p:spPr bwMode="auto">
          <a:xfrm>
            <a:off x="184150" y="6021388"/>
            <a:ext cx="1560513" cy="644525"/>
          </a:xfrm>
          <a:prstGeom prst="rect">
            <a:avLst/>
          </a:prstGeom>
          <a:noFill/>
          <a:ln w="9525">
            <a:noFill/>
            <a:miter lim="800000"/>
            <a:headEnd/>
            <a:tailEnd/>
          </a:ln>
        </p:spPr>
        <p:txBody>
          <a:bodyPr>
            <a:spAutoFit/>
          </a:bodyPr>
          <a:lstStyle/>
          <a:p>
            <a:pPr algn="ctr"/>
            <a:r>
              <a:rPr lang="en-US" sz="1200" dirty="0">
                <a:solidFill>
                  <a:srgbClr val="FFFF99"/>
                </a:solidFill>
              </a:rPr>
              <a:t>Vanderbilt / USC</a:t>
            </a:r>
          </a:p>
          <a:p>
            <a:pPr algn="ctr"/>
            <a:r>
              <a:rPr lang="en-US" sz="1200" dirty="0">
                <a:solidFill>
                  <a:srgbClr val="FFFF99"/>
                </a:solidFill>
              </a:rPr>
              <a:t>MIT / NCI DCP</a:t>
            </a:r>
          </a:p>
          <a:p>
            <a:pPr algn="ctr"/>
            <a:r>
              <a:rPr lang="en-US" sz="1200" dirty="0">
                <a:solidFill>
                  <a:srgbClr val="FFFF99"/>
                </a:solidFill>
              </a:rPr>
              <a:t>Thomas Jefferson U</a:t>
            </a:r>
          </a:p>
        </p:txBody>
      </p:sp>
      <p:sp>
        <p:nvSpPr>
          <p:cNvPr id="3299413" name="Text Box 85"/>
          <p:cNvSpPr txBox="1">
            <a:spLocks noChangeArrowheads="1"/>
          </p:cNvSpPr>
          <p:nvPr/>
        </p:nvSpPr>
        <p:spPr bwMode="auto">
          <a:xfrm>
            <a:off x="223838" y="5192713"/>
            <a:ext cx="1482725" cy="752475"/>
          </a:xfrm>
          <a:prstGeom prst="rect">
            <a:avLst/>
          </a:prstGeom>
          <a:noFill/>
          <a:ln w="9525">
            <a:noFill/>
            <a:miter lim="800000"/>
            <a:headEnd/>
            <a:tailEnd/>
          </a:ln>
          <a:effectLst/>
        </p:spPr>
        <p:txBody>
          <a:bodyPr>
            <a:spAutoFit/>
          </a:bodyPr>
          <a:lstStyle/>
          <a:p>
            <a:pPr algn="ctr">
              <a:lnSpc>
                <a:spcPct val="90000"/>
              </a:lnSpc>
              <a:defRPr/>
            </a:pPr>
            <a:r>
              <a:rPr lang="en-US" sz="1200" dirty="0">
                <a:solidFill>
                  <a:srgbClr val="FFFF99"/>
                </a:solidFill>
                <a:effectLst>
                  <a:outerShdw blurRad="38100" dist="38100" dir="2700000" algn="tl">
                    <a:srgbClr val="000000"/>
                  </a:outerShdw>
                </a:effectLst>
                <a:latin typeface="Arial" charset="0"/>
              </a:rPr>
              <a:t>Drexel / NCI Alabama / VCU</a:t>
            </a:r>
          </a:p>
          <a:p>
            <a:pPr algn="ctr">
              <a:lnSpc>
                <a:spcPct val="90000"/>
              </a:lnSpc>
              <a:defRPr/>
            </a:pPr>
            <a:r>
              <a:rPr lang="en-US" sz="1200" dirty="0">
                <a:solidFill>
                  <a:srgbClr val="FFFF99"/>
                </a:solidFill>
                <a:effectLst>
                  <a:outerShdw blurRad="38100" dist="38100" dir="2700000" algn="tl">
                    <a:srgbClr val="000000"/>
                  </a:outerShdw>
                </a:effectLst>
                <a:latin typeface="Arial" charset="0"/>
              </a:rPr>
              <a:t>U of Pittsburg</a:t>
            </a:r>
          </a:p>
          <a:p>
            <a:pPr algn="ctr">
              <a:lnSpc>
                <a:spcPct val="90000"/>
              </a:lnSpc>
              <a:defRPr/>
            </a:pPr>
            <a:endParaRPr lang="en-US" sz="1200" dirty="0">
              <a:solidFill>
                <a:srgbClr val="FFFF99"/>
              </a:solidFill>
              <a:effectLst>
                <a:outerShdw blurRad="38100" dist="38100" dir="2700000" algn="tl">
                  <a:srgbClr val="000000"/>
                </a:outerShdw>
              </a:effectLst>
              <a:latin typeface="Arial" charset="0"/>
            </a:endParaRPr>
          </a:p>
        </p:txBody>
      </p:sp>
      <p:sp>
        <p:nvSpPr>
          <p:cNvPr id="3299415" name="Text Box 87"/>
          <p:cNvSpPr txBox="1">
            <a:spLocks noChangeArrowheads="1"/>
          </p:cNvSpPr>
          <p:nvPr/>
        </p:nvSpPr>
        <p:spPr bwMode="auto">
          <a:xfrm>
            <a:off x="1677988" y="4268788"/>
            <a:ext cx="989012" cy="587375"/>
          </a:xfrm>
          <a:prstGeom prst="rect">
            <a:avLst/>
          </a:prstGeom>
          <a:noFill/>
          <a:ln w="9525">
            <a:noFill/>
            <a:miter lim="800000"/>
            <a:headEnd/>
            <a:tailEnd/>
          </a:ln>
          <a:effectLst/>
        </p:spPr>
        <p:txBody>
          <a:bodyPr>
            <a:spAutoFit/>
          </a:bodyPr>
          <a:lstStyle/>
          <a:p>
            <a:pPr>
              <a:lnSpc>
                <a:spcPct val="90000"/>
              </a:lnSpc>
              <a:defRPr/>
            </a:pPr>
            <a:r>
              <a:rPr lang="en-US" sz="1200" dirty="0">
                <a:solidFill>
                  <a:srgbClr val="FFFF99"/>
                </a:solidFill>
                <a:effectLst>
                  <a:outerShdw blurRad="38100" dist="38100" dir="2700000" algn="tl">
                    <a:srgbClr val="000000"/>
                  </a:outerShdw>
                </a:effectLst>
                <a:latin typeface="Arial" charset="0"/>
              </a:rPr>
              <a:t>SAIC</a:t>
            </a:r>
          </a:p>
          <a:p>
            <a:pPr>
              <a:lnSpc>
                <a:spcPct val="90000"/>
              </a:lnSpc>
              <a:defRPr/>
            </a:pPr>
            <a:r>
              <a:rPr lang="en-US" sz="1200" dirty="0">
                <a:solidFill>
                  <a:srgbClr val="FFFF99"/>
                </a:solidFill>
                <a:effectLst>
                  <a:outerShdw blurRad="38100" dist="38100" dir="2700000" algn="tl">
                    <a:srgbClr val="000000"/>
                  </a:outerShdw>
                </a:effectLst>
                <a:latin typeface="Arial" charset="0"/>
              </a:rPr>
              <a:t>NCI CTEP</a:t>
            </a:r>
          </a:p>
          <a:p>
            <a:pPr>
              <a:lnSpc>
                <a:spcPct val="90000"/>
              </a:lnSpc>
              <a:defRPr/>
            </a:pPr>
            <a:r>
              <a:rPr lang="en-US" sz="1200" dirty="0">
                <a:solidFill>
                  <a:srgbClr val="FFFF99"/>
                </a:solidFill>
                <a:effectLst>
                  <a:outerShdw blurRad="38100" dist="38100" dir="2700000" algn="tl">
                    <a:srgbClr val="000000"/>
                  </a:outerShdw>
                </a:effectLst>
                <a:latin typeface="Arial" charset="0"/>
              </a:rPr>
              <a:t>U of Hawaii </a:t>
            </a:r>
          </a:p>
        </p:txBody>
      </p:sp>
      <p:sp>
        <p:nvSpPr>
          <p:cNvPr id="29757" name="Text Box 88"/>
          <p:cNvSpPr txBox="1">
            <a:spLocks noChangeArrowheads="1"/>
          </p:cNvSpPr>
          <p:nvPr/>
        </p:nvSpPr>
        <p:spPr bwMode="auto">
          <a:xfrm>
            <a:off x="1720850" y="1423988"/>
            <a:ext cx="1377950" cy="639762"/>
          </a:xfrm>
          <a:prstGeom prst="rect">
            <a:avLst/>
          </a:prstGeom>
          <a:noFill/>
          <a:ln w="9525">
            <a:noFill/>
            <a:miter lim="800000"/>
            <a:headEnd/>
            <a:tailEnd/>
          </a:ln>
        </p:spPr>
        <p:txBody>
          <a:bodyPr>
            <a:spAutoFit/>
          </a:bodyPr>
          <a:lstStyle/>
          <a:p>
            <a:pPr algn="ctr"/>
            <a:r>
              <a:rPr lang="en-US" sz="1200" dirty="0">
                <a:solidFill>
                  <a:srgbClr val="FFFF99"/>
                </a:solidFill>
                <a:latin typeface="Arial" charset="0"/>
              </a:rPr>
              <a:t>Cal Tech Jet Propulsion Lab</a:t>
            </a:r>
          </a:p>
          <a:p>
            <a:pPr algn="ctr"/>
            <a:r>
              <a:rPr lang="en-US" sz="1200" dirty="0">
                <a:solidFill>
                  <a:srgbClr val="FFFF99"/>
                </a:solidFill>
                <a:latin typeface="Arial" charset="0"/>
              </a:rPr>
              <a:t>Northwestern</a:t>
            </a:r>
            <a:endParaRPr lang="en-US" dirty="0"/>
          </a:p>
        </p:txBody>
      </p:sp>
      <p:sp>
        <p:nvSpPr>
          <p:cNvPr id="29758" name="Rectangle 89"/>
          <p:cNvSpPr>
            <a:spLocks noChangeArrowheads="1"/>
          </p:cNvSpPr>
          <p:nvPr/>
        </p:nvSpPr>
        <p:spPr bwMode="auto">
          <a:xfrm>
            <a:off x="2160588" y="1325563"/>
            <a:ext cx="184150" cy="520700"/>
          </a:xfrm>
          <a:prstGeom prst="rect">
            <a:avLst/>
          </a:prstGeom>
          <a:noFill/>
          <a:ln w="9525">
            <a:noFill/>
            <a:miter lim="800000"/>
            <a:headEnd/>
            <a:tailEnd/>
          </a:ln>
        </p:spPr>
        <p:txBody>
          <a:bodyPr wrap="none">
            <a:spAutoFit/>
          </a:bodyPr>
          <a:lstStyle/>
          <a:p>
            <a:endParaRPr lang="en-US" dirty="0"/>
          </a:p>
        </p:txBody>
      </p:sp>
      <p:sp>
        <p:nvSpPr>
          <p:cNvPr id="3299418" name="Text Box 90"/>
          <p:cNvSpPr txBox="1">
            <a:spLocks noChangeArrowheads="1"/>
          </p:cNvSpPr>
          <p:nvPr/>
        </p:nvSpPr>
        <p:spPr bwMode="auto">
          <a:xfrm>
            <a:off x="5915025" y="4276725"/>
            <a:ext cx="1525588" cy="587375"/>
          </a:xfrm>
          <a:prstGeom prst="rect">
            <a:avLst/>
          </a:prstGeom>
          <a:noFill/>
          <a:ln w="9525">
            <a:noFill/>
            <a:miter lim="800000"/>
            <a:headEnd/>
            <a:tailEnd/>
          </a:ln>
          <a:effectLst/>
        </p:spPr>
        <p:txBody>
          <a:bodyPr>
            <a:spAutoFit/>
          </a:bodyPr>
          <a:lstStyle/>
          <a:p>
            <a:pPr algn="r">
              <a:lnSpc>
                <a:spcPct val="90000"/>
              </a:lnSpc>
              <a:defRPr/>
            </a:pPr>
            <a:r>
              <a:rPr lang="en-US" sz="1200" dirty="0">
                <a:solidFill>
                  <a:srgbClr val="FFFF99"/>
                </a:solidFill>
                <a:effectLst>
                  <a:outerShdw blurRad="38100" dist="38100" dir="2700000" algn="tl">
                    <a:srgbClr val="000000"/>
                  </a:outerShdw>
                </a:effectLst>
                <a:latin typeface="Arial" charset="0"/>
              </a:rPr>
              <a:t>NCI Center </a:t>
            </a:r>
          </a:p>
          <a:p>
            <a:pPr algn="r">
              <a:lnSpc>
                <a:spcPct val="90000"/>
              </a:lnSpc>
              <a:defRPr/>
            </a:pPr>
            <a:r>
              <a:rPr lang="en-US" sz="1200" dirty="0">
                <a:solidFill>
                  <a:srgbClr val="FFFF99"/>
                </a:solidFill>
                <a:effectLst>
                  <a:outerShdw blurRad="38100" dist="38100" dir="2700000" algn="tl">
                    <a:srgbClr val="000000"/>
                  </a:outerShdw>
                </a:effectLst>
                <a:latin typeface="Arial" charset="0"/>
              </a:rPr>
              <a:t>for Strategic Dissemination</a:t>
            </a:r>
            <a:endParaRPr lang="en-US" sz="1200" dirty="0">
              <a:latin typeface="Arial" charset="0"/>
            </a:endParaRPr>
          </a:p>
        </p:txBody>
      </p:sp>
    </p:spTree>
    <p:extLst>
      <p:ext uri="{BB962C8B-B14F-4D97-AF65-F5344CB8AC3E}">
        <p14:creationId xmlns:p14="http://schemas.microsoft.com/office/powerpoint/2010/main" val="3233175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6866" name="Rectangle 2"/>
          <p:cNvSpPr>
            <a:spLocks noChangeArrowheads="1"/>
          </p:cNvSpPr>
          <p:nvPr/>
        </p:nvSpPr>
        <p:spPr bwMode="auto">
          <a:xfrm>
            <a:off x="109538" y="534988"/>
            <a:ext cx="9542462" cy="707886"/>
          </a:xfrm>
          <a:prstGeom prst="rect">
            <a:avLst/>
          </a:prstGeom>
          <a:noFill/>
          <a:ln w="9525">
            <a:noFill/>
            <a:miter lim="800000"/>
            <a:headEnd/>
            <a:tailEnd/>
          </a:ln>
          <a:effectLst>
            <a:outerShdw dist="35921" dir="2700000" algn="ctr" rotWithShape="0">
              <a:schemeClr val="bg2"/>
            </a:outerShdw>
          </a:effectLst>
        </p:spPr>
        <p:txBody>
          <a:bodyPr>
            <a:spAutoFit/>
          </a:bodyPr>
          <a:lstStyle/>
          <a:p>
            <a:pPr>
              <a:defRPr/>
            </a:pPr>
            <a:r>
              <a:rPr lang="en-US" sz="4000" b="1" dirty="0" smtClean="0">
                <a:solidFill>
                  <a:srgbClr val="FFCC00"/>
                </a:solidFill>
              </a:rPr>
              <a:t>The Tools from Then to Now</a:t>
            </a:r>
            <a:endParaRPr lang="en-US" sz="4400" b="1" dirty="0">
              <a:solidFill>
                <a:srgbClr val="FFCC00"/>
              </a:solidFill>
            </a:endParaRPr>
          </a:p>
        </p:txBody>
      </p:sp>
      <p:sp>
        <p:nvSpPr>
          <p:cNvPr id="3236867" name="Text Box 3"/>
          <p:cNvSpPr txBox="1">
            <a:spLocks noChangeArrowheads="1"/>
          </p:cNvSpPr>
          <p:nvPr/>
        </p:nvSpPr>
        <p:spPr bwMode="auto">
          <a:xfrm>
            <a:off x="101600" y="1655763"/>
            <a:ext cx="4479925" cy="4201150"/>
          </a:xfrm>
          <a:prstGeom prst="rect">
            <a:avLst/>
          </a:prstGeom>
          <a:noFill/>
          <a:ln w="9525">
            <a:noFill/>
            <a:miter lim="800000"/>
            <a:headEnd/>
            <a:tailEnd/>
          </a:ln>
          <a:effectLst>
            <a:outerShdw dist="35921" dir="2700000" algn="ctr" rotWithShape="0">
              <a:schemeClr val="bg2"/>
            </a:outerShdw>
          </a:effectLst>
        </p:spPr>
        <p:txBody>
          <a:bodyPr>
            <a:spAutoFit/>
          </a:bodyPr>
          <a:lstStyle/>
          <a:p>
            <a:pPr marL="280988" indent="-280988">
              <a:spcBef>
                <a:spcPct val="50000"/>
              </a:spcBef>
              <a:buClr>
                <a:srgbClr val="FFCC00"/>
              </a:buClr>
              <a:buSzPct val="60000"/>
              <a:buFont typeface="Wingdings" pitchFamily="2" charset="2"/>
              <a:buChar char="§"/>
              <a:defRPr/>
            </a:pPr>
            <a:r>
              <a:rPr lang="en-US" sz="2400" b="1" dirty="0">
                <a:latin typeface="Arial" charset="0"/>
              </a:rPr>
              <a:t>Bioinformatics</a:t>
            </a:r>
          </a:p>
          <a:p>
            <a:pPr marL="280988" indent="-280988">
              <a:spcBef>
                <a:spcPct val="50000"/>
              </a:spcBef>
              <a:buClr>
                <a:srgbClr val="FFCC00"/>
              </a:buClr>
              <a:buSzPct val="60000"/>
              <a:buFont typeface="Wingdings" pitchFamily="2" charset="2"/>
              <a:buChar char="§"/>
              <a:defRPr/>
            </a:pPr>
            <a:r>
              <a:rPr lang="en-US" sz="2400" b="1" dirty="0">
                <a:latin typeface="Arial" charset="0"/>
              </a:rPr>
              <a:t>Biorepositories</a:t>
            </a:r>
          </a:p>
          <a:p>
            <a:pPr marL="280988" indent="-280988">
              <a:spcBef>
                <a:spcPct val="50000"/>
              </a:spcBef>
              <a:buClr>
                <a:srgbClr val="FFCC00"/>
              </a:buClr>
              <a:buSzPct val="60000"/>
              <a:buFont typeface="Wingdings" pitchFamily="2" charset="2"/>
              <a:buChar char="§"/>
              <a:defRPr/>
            </a:pPr>
            <a:r>
              <a:rPr lang="en-US" sz="2400" b="1" dirty="0">
                <a:latin typeface="Arial" charset="0"/>
              </a:rPr>
              <a:t>Molecular Imaging</a:t>
            </a:r>
          </a:p>
          <a:p>
            <a:pPr marL="280988" indent="-280988">
              <a:spcBef>
                <a:spcPct val="50000"/>
              </a:spcBef>
              <a:buClr>
                <a:srgbClr val="FFCC00"/>
              </a:buClr>
              <a:buSzPct val="60000"/>
              <a:buFont typeface="Wingdings" pitchFamily="2" charset="2"/>
              <a:buChar char="§"/>
              <a:defRPr/>
            </a:pPr>
            <a:r>
              <a:rPr lang="en-US" sz="2400" b="1" dirty="0">
                <a:latin typeface="Arial" charset="0"/>
              </a:rPr>
              <a:t>Nanotechnology</a:t>
            </a:r>
          </a:p>
          <a:p>
            <a:pPr marL="280988" indent="-280988">
              <a:spcBef>
                <a:spcPct val="50000"/>
              </a:spcBef>
              <a:buClr>
                <a:srgbClr val="FFCC00"/>
              </a:buClr>
              <a:buSzPct val="60000"/>
              <a:buFont typeface="Wingdings" pitchFamily="2" charset="2"/>
              <a:buChar char="§"/>
              <a:defRPr/>
            </a:pPr>
            <a:r>
              <a:rPr lang="en-US" sz="2400" b="1" dirty="0">
                <a:latin typeface="Arial" charset="0"/>
              </a:rPr>
              <a:t>Genomics </a:t>
            </a:r>
          </a:p>
          <a:p>
            <a:pPr marL="280988" indent="-280988">
              <a:spcBef>
                <a:spcPct val="50000"/>
              </a:spcBef>
              <a:buClr>
                <a:srgbClr val="FFCC00"/>
              </a:buClr>
              <a:buSzPct val="60000"/>
              <a:buFont typeface="Wingdings" pitchFamily="2" charset="2"/>
              <a:buChar char="§"/>
              <a:defRPr/>
            </a:pPr>
            <a:r>
              <a:rPr lang="en-US" sz="2400" b="1" dirty="0">
                <a:latin typeface="Arial" charset="0"/>
              </a:rPr>
              <a:t>Biomarkers- </a:t>
            </a:r>
            <a:r>
              <a:rPr lang="en-US" sz="2400" b="1" dirty="0" smtClean="0">
                <a:latin typeface="Arial" charset="0"/>
              </a:rPr>
              <a:t>Proteomics</a:t>
            </a:r>
          </a:p>
          <a:p>
            <a:pPr marL="280988" indent="-280988">
              <a:spcBef>
                <a:spcPct val="50000"/>
              </a:spcBef>
              <a:buClr>
                <a:srgbClr val="FFCC00"/>
              </a:buClr>
              <a:buSzPct val="60000"/>
              <a:buFont typeface="Wingdings" pitchFamily="2" charset="2"/>
              <a:buChar char="§"/>
              <a:defRPr/>
            </a:pPr>
            <a:r>
              <a:rPr lang="en-US" sz="2400" b="1" dirty="0" smtClean="0">
                <a:latin typeface="Arial" charset="0"/>
              </a:rPr>
              <a:t>Stem cell biology</a:t>
            </a:r>
          </a:p>
          <a:p>
            <a:pPr marL="280988" indent="-280988">
              <a:spcBef>
                <a:spcPct val="50000"/>
              </a:spcBef>
              <a:buClr>
                <a:srgbClr val="FFCC00"/>
              </a:buClr>
              <a:buSzPct val="60000"/>
              <a:buFont typeface="Wingdings" pitchFamily="2" charset="2"/>
              <a:buChar char="§"/>
              <a:defRPr/>
            </a:pPr>
            <a:endParaRPr lang="en-US" b="1" dirty="0">
              <a:latin typeface="Arial" charset="0"/>
            </a:endParaRPr>
          </a:p>
        </p:txBody>
      </p:sp>
      <p:grpSp>
        <p:nvGrpSpPr>
          <p:cNvPr id="30724" name="Group 4"/>
          <p:cNvGrpSpPr>
            <a:grpSpLocks/>
          </p:cNvGrpSpPr>
          <p:nvPr/>
        </p:nvGrpSpPr>
        <p:grpSpPr bwMode="auto">
          <a:xfrm>
            <a:off x="4321175" y="1582738"/>
            <a:ext cx="4297363" cy="4410075"/>
            <a:chOff x="2932" y="997"/>
            <a:chExt cx="2707" cy="2778"/>
          </a:xfrm>
        </p:grpSpPr>
        <p:pic>
          <p:nvPicPr>
            <p:cNvPr id="30725" name="Picture 5" descr="proteomics"/>
            <p:cNvPicPr>
              <a:picLocks noChangeAspect="1" noChangeArrowheads="1"/>
            </p:cNvPicPr>
            <p:nvPr/>
          </p:nvPicPr>
          <p:blipFill>
            <a:blip r:embed="rId2"/>
            <a:srcRect/>
            <a:stretch>
              <a:fillRect/>
            </a:stretch>
          </p:blipFill>
          <p:spPr bwMode="auto">
            <a:xfrm>
              <a:off x="2941" y="1003"/>
              <a:ext cx="1356" cy="1313"/>
            </a:xfrm>
            <a:prstGeom prst="rect">
              <a:avLst/>
            </a:prstGeom>
            <a:noFill/>
            <a:ln w="9525">
              <a:noFill/>
              <a:miter lim="800000"/>
              <a:headEnd/>
              <a:tailEnd/>
            </a:ln>
          </p:spPr>
        </p:pic>
        <p:pic>
          <p:nvPicPr>
            <p:cNvPr id="30726" name="Picture 6" descr="format081701a-nanotechnology"/>
            <p:cNvPicPr>
              <a:picLocks noChangeAspect="1" noChangeArrowheads="1"/>
            </p:cNvPicPr>
            <p:nvPr/>
          </p:nvPicPr>
          <p:blipFill>
            <a:blip r:embed="rId3"/>
            <a:srcRect/>
            <a:stretch>
              <a:fillRect/>
            </a:stretch>
          </p:blipFill>
          <p:spPr bwMode="auto">
            <a:xfrm>
              <a:off x="4320" y="997"/>
              <a:ext cx="1317" cy="1317"/>
            </a:xfrm>
            <a:prstGeom prst="rect">
              <a:avLst/>
            </a:prstGeom>
            <a:noFill/>
            <a:ln w="9525">
              <a:noFill/>
              <a:miter lim="800000"/>
              <a:headEnd/>
              <a:tailEnd/>
            </a:ln>
          </p:spPr>
        </p:pic>
        <p:pic>
          <p:nvPicPr>
            <p:cNvPr id="30727" name="Picture 7" descr="bioinformatics"/>
            <p:cNvPicPr>
              <a:picLocks noChangeAspect="1" noChangeArrowheads="1"/>
            </p:cNvPicPr>
            <p:nvPr/>
          </p:nvPicPr>
          <p:blipFill>
            <a:blip r:embed="rId4"/>
            <a:srcRect b="16917"/>
            <a:stretch>
              <a:fillRect/>
            </a:stretch>
          </p:blipFill>
          <p:spPr bwMode="auto">
            <a:xfrm>
              <a:off x="2932" y="2336"/>
              <a:ext cx="2707" cy="1439"/>
            </a:xfrm>
            <a:prstGeom prst="rect">
              <a:avLst/>
            </a:prstGeom>
            <a:noFill/>
            <a:ln w="9525">
              <a:noFill/>
              <a:miter lim="800000"/>
              <a:headEnd/>
              <a:tailEnd/>
            </a:ln>
          </p:spPr>
        </p:pic>
        <p:pic>
          <p:nvPicPr>
            <p:cNvPr id="30728" name="Picture 8" descr="bioinformatics"/>
            <p:cNvPicPr>
              <a:picLocks noChangeAspect="1" noChangeArrowheads="1"/>
            </p:cNvPicPr>
            <p:nvPr/>
          </p:nvPicPr>
          <p:blipFill>
            <a:blip r:embed="rId4"/>
            <a:srcRect r="75249" b="57217"/>
            <a:stretch>
              <a:fillRect/>
            </a:stretch>
          </p:blipFill>
          <p:spPr bwMode="auto">
            <a:xfrm>
              <a:off x="2932" y="3022"/>
              <a:ext cx="670" cy="741"/>
            </a:xfrm>
            <a:prstGeom prst="rect">
              <a:avLst/>
            </a:prstGeom>
            <a:noFill/>
            <a:ln w="9525">
              <a:noFill/>
              <a:miter lim="800000"/>
              <a:headEnd/>
              <a:tailEnd/>
            </a:ln>
          </p:spPr>
        </p:pic>
      </p:grpSp>
    </p:spTree>
    <p:extLst>
      <p:ext uri="{BB962C8B-B14F-4D97-AF65-F5344CB8AC3E}">
        <p14:creationId xmlns:p14="http://schemas.microsoft.com/office/powerpoint/2010/main" val="3709200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i="1" dirty="0" smtClean="0"/>
              <a:t>CHANGE</a:t>
            </a:r>
            <a:endParaRPr lang="en-US" sz="7200" b="1" i="1" dirty="0"/>
          </a:p>
        </p:txBody>
      </p:sp>
      <p:sp>
        <p:nvSpPr>
          <p:cNvPr id="3" name="TextBox 2"/>
          <p:cNvSpPr txBox="1"/>
          <p:nvPr/>
        </p:nvSpPr>
        <p:spPr>
          <a:xfrm>
            <a:off x="1752600" y="1524000"/>
            <a:ext cx="5181600" cy="2862322"/>
          </a:xfrm>
          <a:prstGeom prst="rect">
            <a:avLst/>
          </a:prstGeom>
          <a:noFill/>
        </p:spPr>
        <p:txBody>
          <a:bodyPr wrap="square" rtlCol="0">
            <a:spAutoFit/>
          </a:bodyPr>
          <a:lstStyle/>
          <a:p>
            <a:pPr algn="ctr"/>
            <a:r>
              <a:rPr lang="en-US" sz="5400" dirty="0" smtClean="0">
                <a:solidFill>
                  <a:srgbClr val="FFC000"/>
                </a:solidFill>
              </a:rPr>
              <a:t>Then</a:t>
            </a:r>
          </a:p>
          <a:p>
            <a:pPr algn="ctr"/>
            <a:r>
              <a:rPr lang="en-US" sz="3600" dirty="0" smtClean="0"/>
              <a:t>The Game was Golf!!</a:t>
            </a:r>
            <a:endParaRPr lang="en-US" sz="3600" dirty="0"/>
          </a:p>
          <a:p>
            <a:pPr algn="ctr"/>
            <a:r>
              <a:rPr lang="en-US" sz="5400" dirty="0" smtClean="0">
                <a:solidFill>
                  <a:srgbClr val="FFC000"/>
                </a:solidFill>
              </a:rPr>
              <a:t>Now</a:t>
            </a:r>
          </a:p>
          <a:p>
            <a:pPr algn="ctr"/>
            <a:r>
              <a:rPr lang="en-US" sz="3600" dirty="0" smtClean="0"/>
              <a:t>The Game is Basketball!!</a:t>
            </a:r>
            <a:endParaRPr lang="en-US" sz="3600" dirty="0"/>
          </a:p>
        </p:txBody>
      </p:sp>
      <p:sp>
        <p:nvSpPr>
          <p:cNvPr id="4" name="TextBox 3"/>
          <p:cNvSpPr txBox="1"/>
          <p:nvPr/>
        </p:nvSpPr>
        <p:spPr>
          <a:xfrm>
            <a:off x="1257300" y="5486400"/>
            <a:ext cx="6172200" cy="646331"/>
          </a:xfrm>
          <a:prstGeom prst="rect">
            <a:avLst/>
          </a:prstGeom>
          <a:solidFill>
            <a:schemeClr val="bg2">
              <a:lumMod val="60000"/>
              <a:lumOff val="40000"/>
            </a:schemeClr>
          </a:solidFill>
        </p:spPr>
        <p:txBody>
          <a:bodyPr wrap="square" rtlCol="0">
            <a:spAutoFit/>
          </a:bodyPr>
          <a:lstStyle/>
          <a:p>
            <a:pPr algn="ctr"/>
            <a:r>
              <a:rPr lang="en-US" sz="3600" i="1" dirty="0" smtClean="0">
                <a:solidFill>
                  <a:srgbClr val="FFC000"/>
                </a:solidFill>
                <a:latin typeface="Arial" panose="020B0604020202020204" pitchFamily="34" charset="0"/>
                <a:cs typeface="Arial" panose="020B0604020202020204" pitchFamily="34" charset="0"/>
              </a:rPr>
              <a:t>Culture versus Skills/Tools</a:t>
            </a:r>
            <a:endParaRPr lang="en-US" sz="36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7664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57200" y="4578350"/>
            <a:ext cx="8229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b="1">
                <a:solidFill>
                  <a:srgbClr val="FFCC00"/>
                </a:solidFill>
                <a:latin typeface="Arial" charset="0"/>
              </a:defRPr>
            </a:lvl1pPr>
            <a:lvl2pPr marL="742950" indent="-285750" eaLnBrk="0" hangingPunct="0">
              <a:defRPr sz="3400" b="1">
                <a:solidFill>
                  <a:srgbClr val="FFCC00"/>
                </a:solidFill>
                <a:latin typeface="Arial" charset="0"/>
              </a:defRPr>
            </a:lvl2pPr>
            <a:lvl3pPr marL="1143000" indent="-228600" eaLnBrk="0" hangingPunct="0">
              <a:defRPr sz="3400" b="1">
                <a:solidFill>
                  <a:srgbClr val="FFCC00"/>
                </a:solidFill>
                <a:latin typeface="Arial" charset="0"/>
              </a:defRPr>
            </a:lvl3pPr>
            <a:lvl4pPr marL="1600200" indent="-228600" eaLnBrk="0" hangingPunct="0">
              <a:defRPr sz="3400" b="1">
                <a:solidFill>
                  <a:srgbClr val="FFCC00"/>
                </a:solidFill>
                <a:latin typeface="Arial" charset="0"/>
              </a:defRPr>
            </a:lvl4pPr>
            <a:lvl5pPr marL="2057400" indent="-228600" eaLnBrk="0" hangingPunct="0">
              <a:defRPr sz="3400" b="1">
                <a:solidFill>
                  <a:srgbClr val="FFCC00"/>
                </a:solidFill>
                <a:latin typeface="Arial" charset="0"/>
              </a:defRPr>
            </a:lvl5pPr>
            <a:lvl6pPr marL="2514600" indent="-228600" eaLnBrk="0" fontAlgn="base" hangingPunct="0">
              <a:spcBef>
                <a:spcPct val="0"/>
              </a:spcBef>
              <a:spcAft>
                <a:spcPct val="0"/>
              </a:spcAft>
              <a:defRPr sz="3400" b="1">
                <a:solidFill>
                  <a:srgbClr val="FFCC00"/>
                </a:solidFill>
                <a:latin typeface="Arial" charset="0"/>
              </a:defRPr>
            </a:lvl6pPr>
            <a:lvl7pPr marL="2971800" indent="-228600" eaLnBrk="0" fontAlgn="base" hangingPunct="0">
              <a:spcBef>
                <a:spcPct val="0"/>
              </a:spcBef>
              <a:spcAft>
                <a:spcPct val="0"/>
              </a:spcAft>
              <a:defRPr sz="3400" b="1">
                <a:solidFill>
                  <a:srgbClr val="FFCC00"/>
                </a:solidFill>
                <a:latin typeface="Arial" charset="0"/>
              </a:defRPr>
            </a:lvl7pPr>
            <a:lvl8pPr marL="3429000" indent="-228600" eaLnBrk="0" fontAlgn="base" hangingPunct="0">
              <a:spcBef>
                <a:spcPct val="0"/>
              </a:spcBef>
              <a:spcAft>
                <a:spcPct val="0"/>
              </a:spcAft>
              <a:defRPr sz="3400" b="1">
                <a:solidFill>
                  <a:srgbClr val="FFCC00"/>
                </a:solidFill>
                <a:latin typeface="Arial" charset="0"/>
              </a:defRPr>
            </a:lvl8pPr>
            <a:lvl9pPr marL="3886200" indent="-228600" eaLnBrk="0" fontAlgn="base" hangingPunct="0">
              <a:spcBef>
                <a:spcPct val="0"/>
              </a:spcBef>
              <a:spcAft>
                <a:spcPct val="0"/>
              </a:spcAft>
              <a:defRPr sz="3400" b="1">
                <a:solidFill>
                  <a:srgbClr val="FFCC00"/>
                </a:solidFill>
                <a:latin typeface="Arial" charset="0"/>
              </a:defRPr>
            </a:lvl9pPr>
          </a:lstStyle>
          <a:p>
            <a:pPr algn="ctr" eaLnBrk="1" hangingPunct="1">
              <a:lnSpc>
                <a:spcPct val="90000"/>
              </a:lnSpc>
              <a:spcBef>
                <a:spcPct val="20000"/>
              </a:spcBef>
              <a:buClr>
                <a:schemeClr val="folHlink"/>
              </a:buClr>
              <a:buSzPct val="50000"/>
              <a:buFont typeface="Times New Roman" pitchFamily="18" charset="0"/>
              <a:buNone/>
            </a:pPr>
            <a:r>
              <a:rPr lang="en-US" altLang="en-US" sz="2200" dirty="0">
                <a:latin typeface="Times New Roman" pitchFamily="18" charset="0"/>
              </a:rPr>
              <a:t>National Advanced </a:t>
            </a:r>
            <a:r>
              <a:rPr lang="en-US" altLang="en-US" sz="2200" dirty="0" smtClean="0">
                <a:latin typeface="Times New Roman" pitchFamily="18" charset="0"/>
              </a:rPr>
              <a:t>Technology Initiative </a:t>
            </a:r>
            <a:r>
              <a:rPr lang="en-US" altLang="en-US" sz="2200" dirty="0">
                <a:latin typeface="Times New Roman" pitchFamily="18" charset="0"/>
              </a:rPr>
              <a:t>for Cancer (NATIc)</a:t>
            </a:r>
          </a:p>
          <a:p>
            <a:pPr eaLnBrk="1" hangingPunct="1">
              <a:lnSpc>
                <a:spcPct val="90000"/>
              </a:lnSpc>
              <a:spcBef>
                <a:spcPct val="20000"/>
              </a:spcBef>
              <a:buClr>
                <a:schemeClr val="folHlink"/>
              </a:buClr>
              <a:buSzPct val="50000"/>
              <a:buFont typeface="Times New Roman" pitchFamily="18" charset="0"/>
              <a:buNone/>
            </a:pPr>
            <a:r>
              <a:rPr lang="en-US" altLang="en-US" sz="2200" b="0" dirty="0">
                <a:solidFill>
                  <a:schemeClr val="tx1"/>
                </a:solidFill>
                <a:latin typeface="Times New Roman" pitchFamily="18" charset="0"/>
              </a:rPr>
              <a:t>Virtual Networks to Catalyze the Discovery and Development of 21</a:t>
            </a:r>
            <a:r>
              <a:rPr lang="en-US" altLang="en-US" sz="2200" b="0" baseline="30000" dirty="0">
                <a:solidFill>
                  <a:schemeClr val="tx1"/>
                </a:solidFill>
                <a:latin typeface="Times New Roman" pitchFamily="18" charset="0"/>
              </a:rPr>
              <a:t>st</a:t>
            </a:r>
            <a:r>
              <a:rPr lang="en-US" altLang="en-US" sz="2200" b="0" dirty="0">
                <a:solidFill>
                  <a:schemeClr val="tx1"/>
                </a:solidFill>
                <a:latin typeface="Times New Roman" pitchFamily="18" charset="0"/>
              </a:rPr>
              <a:t> Century Cancer and Biomedical Technologies and Targeted Medicines…</a:t>
            </a:r>
          </a:p>
          <a:p>
            <a:pPr eaLnBrk="1" hangingPunct="1">
              <a:lnSpc>
                <a:spcPct val="90000"/>
              </a:lnSpc>
              <a:spcBef>
                <a:spcPct val="20000"/>
              </a:spcBef>
              <a:buClr>
                <a:schemeClr val="folHlink"/>
              </a:buClr>
              <a:buSzPct val="50000"/>
              <a:buFont typeface="Times New Roman" pitchFamily="18" charset="0"/>
              <a:buNone/>
            </a:pPr>
            <a:r>
              <a:rPr lang="en-US" altLang="en-US" sz="2200" b="0" dirty="0">
                <a:solidFill>
                  <a:schemeClr val="tx1"/>
                </a:solidFill>
                <a:latin typeface="Times New Roman" pitchFamily="18" charset="0"/>
              </a:rPr>
              <a:t>	…and deliver them to all in need to accelerate the conquest of cancer and other devastating diseases.</a:t>
            </a:r>
          </a:p>
          <a:p>
            <a:pPr eaLnBrk="1" hangingPunct="1">
              <a:lnSpc>
                <a:spcPct val="90000"/>
              </a:lnSpc>
              <a:spcBef>
                <a:spcPct val="20000"/>
              </a:spcBef>
              <a:buClr>
                <a:schemeClr val="folHlink"/>
              </a:buClr>
              <a:buSzPct val="50000"/>
              <a:buFont typeface="Times New Roman" pitchFamily="18" charset="0"/>
              <a:buNone/>
            </a:pPr>
            <a:endParaRPr lang="en-US" altLang="en-US" sz="2200" b="0" dirty="0">
              <a:solidFill>
                <a:schemeClr val="bg1"/>
              </a:solidFill>
              <a:latin typeface="Times New Roman" pitchFamily="18" charset="0"/>
            </a:endParaRPr>
          </a:p>
          <a:p>
            <a:pPr eaLnBrk="1" hangingPunct="1">
              <a:lnSpc>
                <a:spcPct val="90000"/>
              </a:lnSpc>
              <a:spcBef>
                <a:spcPct val="20000"/>
              </a:spcBef>
              <a:buClr>
                <a:schemeClr val="folHlink"/>
              </a:buClr>
              <a:buSzPct val="50000"/>
              <a:buFont typeface="Times New Roman" pitchFamily="18" charset="0"/>
              <a:buNone/>
            </a:pPr>
            <a:endParaRPr lang="en-US" altLang="en-US" sz="2200" b="0" dirty="0">
              <a:solidFill>
                <a:schemeClr val="bg1"/>
              </a:solidFill>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722438"/>
            <a:ext cx="4724400"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5412" name="Rectangle 4"/>
          <p:cNvSpPr>
            <a:spLocks noGrp="1" noChangeArrowheads="1"/>
          </p:cNvSpPr>
          <p:nvPr>
            <p:ph type="title"/>
          </p:nvPr>
        </p:nvSpPr>
        <p:spPr>
          <a:xfrm>
            <a:off x="685800" y="228600"/>
            <a:ext cx="7772400" cy="1143000"/>
          </a:xfrm>
          <a:effectLst/>
        </p:spPr>
        <p:txBody>
          <a:bodyPr lIns="92075" tIns="46038" rIns="92075" bIns="46038" anchor="ctr">
            <a:normAutofit fontScale="90000"/>
          </a:bodyPr>
          <a:lstStyle/>
          <a:p>
            <a:pPr eaLnBrk="1" hangingPunct="1">
              <a:defRPr/>
            </a:pPr>
            <a:r>
              <a:rPr lang="en-US" sz="2400" b="0" dirty="0" smtClean="0">
                <a:effectLst>
                  <a:outerShdw blurRad="38100" dist="38100" dir="2700000" algn="tl">
                    <a:srgbClr val="C0C0C0"/>
                  </a:outerShdw>
                </a:effectLst>
                <a:latin typeface="Arial" charset="0"/>
              </a:rPr>
              <a:t>Concept:  A National Network to Leverage Existing and Emerging Advanced Technology Development Resources</a:t>
            </a:r>
          </a:p>
        </p:txBody>
      </p:sp>
    </p:spTree>
    <p:extLst>
      <p:ext uri="{BB962C8B-B14F-4D97-AF65-F5344CB8AC3E}">
        <p14:creationId xmlns:p14="http://schemas.microsoft.com/office/powerpoint/2010/main" val="1981229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title"/>
          </p:nvPr>
        </p:nvSpPr>
        <p:spPr>
          <a:xfrm>
            <a:off x="495300" y="50800"/>
            <a:ext cx="8153400" cy="1244600"/>
          </a:xfrm>
          <a:effectLst>
            <a:outerShdw dist="45791" dir="3378596" algn="ctr" rotWithShape="0">
              <a:schemeClr val="bg2"/>
            </a:outerShdw>
          </a:effectLst>
        </p:spPr>
        <p:txBody>
          <a:bodyPr>
            <a:normAutofit fontScale="90000"/>
          </a:bodyPr>
          <a:lstStyle/>
          <a:p>
            <a:pPr eaLnBrk="1" hangingPunct="1">
              <a:defRPr/>
            </a:pPr>
            <a:r>
              <a:rPr lang="en-US" sz="2800" dirty="0" smtClean="0">
                <a:latin typeface="Arial" charset="0"/>
              </a:rPr>
              <a:t>As Envisioned: the National Advanced Technology Initiative for Cancer - A Nationwide Virtual “Network of Networks”</a:t>
            </a:r>
          </a:p>
        </p:txBody>
      </p:sp>
      <p:pic>
        <p:nvPicPr>
          <p:cNvPr id="12291" name="Picture 3" descr="dot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950" y="1476375"/>
            <a:ext cx="715645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027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The State of Cancer Then</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Enormous toll in loss of life and human suffering</a:t>
            </a:r>
          </a:p>
          <a:p>
            <a:r>
              <a:rPr lang="en-US" dirty="0" smtClean="0"/>
              <a:t>Escalating economic burden </a:t>
            </a:r>
          </a:p>
          <a:p>
            <a:r>
              <a:rPr lang="en-US" dirty="0" smtClean="0"/>
              <a:t>Extensive societal and political concern </a:t>
            </a:r>
          </a:p>
          <a:p>
            <a:r>
              <a:rPr lang="en-US" dirty="0" smtClean="0"/>
              <a:t>Emerging technologies and tools</a:t>
            </a:r>
          </a:p>
          <a:p>
            <a:r>
              <a:rPr lang="en-US" dirty="0" smtClean="0"/>
              <a:t>Evolving therapeutic options</a:t>
            </a:r>
          </a:p>
          <a:p>
            <a:r>
              <a:rPr lang="en-US" dirty="0" smtClean="0"/>
              <a:t>Exciting growth in scientific research</a:t>
            </a:r>
            <a:endParaRPr lang="en-US" dirty="0"/>
          </a:p>
        </p:txBody>
      </p:sp>
      <p:sp>
        <p:nvSpPr>
          <p:cNvPr id="4" name="TextBox 3"/>
          <p:cNvSpPr txBox="1"/>
          <p:nvPr/>
        </p:nvSpPr>
        <p:spPr>
          <a:xfrm>
            <a:off x="685800" y="5772220"/>
            <a:ext cx="7772400" cy="707886"/>
          </a:xfrm>
          <a:prstGeom prst="rect">
            <a:avLst/>
          </a:prstGeom>
          <a:noFill/>
        </p:spPr>
        <p:txBody>
          <a:bodyPr wrap="square" rtlCol="0">
            <a:spAutoFit/>
          </a:bodyPr>
          <a:lstStyle/>
          <a:p>
            <a:pPr algn="ctr"/>
            <a:r>
              <a:rPr lang="en-US" sz="4000" dirty="0" smtClean="0">
                <a:solidFill>
                  <a:srgbClr val="FFC000"/>
                </a:solidFill>
              </a:rPr>
              <a:t>The State of Neuro-disorders Now</a:t>
            </a:r>
            <a:endParaRPr lang="en-US" sz="4000" dirty="0">
              <a:solidFill>
                <a:srgbClr val="FFC000"/>
              </a:solidFill>
            </a:endParaRPr>
          </a:p>
        </p:txBody>
      </p:sp>
    </p:spTree>
    <p:extLst>
      <p:ext uri="{BB962C8B-B14F-4D97-AF65-F5344CB8AC3E}">
        <p14:creationId xmlns:p14="http://schemas.microsoft.com/office/powerpoint/2010/main" val="23984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Click to find a Center by stat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675" y="2565400"/>
            <a:ext cx="5216525"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3"/>
          <p:cNvSpPr txBox="1">
            <a:spLocks noChangeArrowheads="1"/>
          </p:cNvSpPr>
          <p:nvPr/>
        </p:nvSpPr>
        <p:spPr bwMode="auto">
          <a:xfrm>
            <a:off x="261938" y="219075"/>
            <a:ext cx="82296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b="1">
                <a:solidFill>
                  <a:srgbClr val="FFCC00"/>
                </a:solidFill>
                <a:latin typeface="Arial" charset="0"/>
              </a:defRPr>
            </a:lvl1pPr>
            <a:lvl2pPr marL="742950" indent="-285750" eaLnBrk="0" hangingPunct="0">
              <a:defRPr sz="3400" b="1">
                <a:solidFill>
                  <a:srgbClr val="FFCC00"/>
                </a:solidFill>
                <a:latin typeface="Arial" charset="0"/>
              </a:defRPr>
            </a:lvl2pPr>
            <a:lvl3pPr marL="1143000" indent="-228600" eaLnBrk="0" hangingPunct="0">
              <a:defRPr sz="3400" b="1">
                <a:solidFill>
                  <a:srgbClr val="FFCC00"/>
                </a:solidFill>
                <a:latin typeface="Arial" charset="0"/>
              </a:defRPr>
            </a:lvl3pPr>
            <a:lvl4pPr marL="1600200" indent="-228600" eaLnBrk="0" hangingPunct="0">
              <a:defRPr sz="3400" b="1">
                <a:solidFill>
                  <a:srgbClr val="FFCC00"/>
                </a:solidFill>
                <a:latin typeface="Arial" charset="0"/>
              </a:defRPr>
            </a:lvl4pPr>
            <a:lvl5pPr marL="2057400" indent="-228600" eaLnBrk="0" hangingPunct="0">
              <a:defRPr sz="3400" b="1">
                <a:solidFill>
                  <a:srgbClr val="FFCC00"/>
                </a:solidFill>
                <a:latin typeface="Arial" charset="0"/>
              </a:defRPr>
            </a:lvl5pPr>
            <a:lvl6pPr marL="2514600" indent="-228600" eaLnBrk="0" fontAlgn="base" hangingPunct="0">
              <a:spcBef>
                <a:spcPct val="0"/>
              </a:spcBef>
              <a:spcAft>
                <a:spcPct val="0"/>
              </a:spcAft>
              <a:defRPr sz="3400" b="1">
                <a:solidFill>
                  <a:srgbClr val="FFCC00"/>
                </a:solidFill>
                <a:latin typeface="Arial" charset="0"/>
              </a:defRPr>
            </a:lvl6pPr>
            <a:lvl7pPr marL="2971800" indent="-228600" eaLnBrk="0" fontAlgn="base" hangingPunct="0">
              <a:spcBef>
                <a:spcPct val="0"/>
              </a:spcBef>
              <a:spcAft>
                <a:spcPct val="0"/>
              </a:spcAft>
              <a:defRPr sz="3400" b="1">
                <a:solidFill>
                  <a:srgbClr val="FFCC00"/>
                </a:solidFill>
                <a:latin typeface="Arial" charset="0"/>
              </a:defRPr>
            </a:lvl7pPr>
            <a:lvl8pPr marL="3429000" indent="-228600" eaLnBrk="0" fontAlgn="base" hangingPunct="0">
              <a:spcBef>
                <a:spcPct val="0"/>
              </a:spcBef>
              <a:spcAft>
                <a:spcPct val="0"/>
              </a:spcAft>
              <a:defRPr sz="3400" b="1">
                <a:solidFill>
                  <a:srgbClr val="FFCC00"/>
                </a:solidFill>
                <a:latin typeface="Arial" charset="0"/>
              </a:defRPr>
            </a:lvl8pPr>
            <a:lvl9pPr marL="3886200" indent="-228600" eaLnBrk="0" fontAlgn="base" hangingPunct="0">
              <a:spcBef>
                <a:spcPct val="0"/>
              </a:spcBef>
              <a:spcAft>
                <a:spcPct val="0"/>
              </a:spcAft>
              <a:defRPr sz="3400" b="1">
                <a:solidFill>
                  <a:srgbClr val="FFCC00"/>
                </a:solidFill>
                <a:latin typeface="Arial" charset="0"/>
              </a:defRPr>
            </a:lvl9pPr>
          </a:lstStyle>
          <a:p>
            <a:pPr algn="ctr" eaLnBrk="1" hangingPunct="1"/>
            <a:r>
              <a:rPr lang="en-US" altLang="en-US" sz="2800" i="1" dirty="0">
                <a:solidFill>
                  <a:srgbClr val="F7E017"/>
                </a:solidFill>
                <a:latin typeface="Times New Roman" pitchFamily="18" charset="0"/>
              </a:rPr>
              <a:t>Interoperable Bioinformatics Platform (caBIG) – Infrastructure for Standards and Data Exchange</a:t>
            </a:r>
            <a:r>
              <a:rPr lang="en-US" altLang="en-US" sz="3200" i="1" dirty="0">
                <a:solidFill>
                  <a:srgbClr val="F7E017"/>
                </a:solidFill>
                <a:latin typeface="Times New Roman" pitchFamily="18" charset="0"/>
              </a:rPr>
              <a:t> </a:t>
            </a:r>
            <a:r>
              <a:rPr lang="en-US" altLang="en-US" sz="3200" b="0" i="1" dirty="0">
                <a:solidFill>
                  <a:srgbClr val="F7E017"/>
                </a:solidFill>
                <a:latin typeface="Times New Roman" pitchFamily="18" charset="0"/>
              </a:rPr>
              <a:t/>
            </a:r>
            <a:br>
              <a:rPr lang="en-US" altLang="en-US" sz="3200" b="0" i="1" dirty="0">
                <a:solidFill>
                  <a:srgbClr val="F7E017"/>
                </a:solidFill>
                <a:latin typeface="Times New Roman" pitchFamily="18" charset="0"/>
              </a:rPr>
            </a:br>
            <a:endParaRPr lang="en-US" altLang="en-US" sz="3200" b="0" i="1" dirty="0">
              <a:solidFill>
                <a:srgbClr val="F7E017"/>
              </a:solidFill>
              <a:latin typeface="Times New Roman" pitchFamily="18" charset="0"/>
            </a:endParaRPr>
          </a:p>
        </p:txBody>
      </p:sp>
      <p:graphicFrame>
        <p:nvGraphicFramePr>
          <p:cNvPr id="1026" name="Object 4"/>
          <p:cNvGraphicFramePr>
            <a:graphicFrameLocks noChangeAspect="1"/>
          </p:cNvGraphicFramePr>
          <p:nvPr/>
        </p:nvGraphicFramePr>
        <p:xfrm>
          <a:off x="509588" y="2763838"/>
          <a:ext cx="1228725" cy="1003300"/>
        </p:xfrm>
        <a:graphic>
          <a:graphicData uri="http://schemas.openxmlformats.org/presentationml/2006/ole">
            <mc:AlternateContent xmlns:mc="http://schemas.openxmlformats.org/markup-compatibility/2006">
              <mc:Choice xmlns:v="urn:schemas-microsoft-com:vml" Requires="v">
                <p:oleObj spid="_x0000_s1039" name="Photo Editor Photo" r:id="rId5" imgW="1000000" imgH="828791" progId="MSPhotoEd.3">
                  <p:embed/>
                </p:oleObj>
              </mc:Choice>
              <mc:Fallback>
                <p:oleObj name="Photo Editor Photo" r:id="rId5" imgW="1000000" imgH="828791"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88" y="2763838"/>
                        <a:ext cx="1228725"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9" name="Picture 5" descr="mous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9163" y="2727325"/>
            <a:ext cx="9937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structu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05425" y="2235200"/>
            <a:ext cx="104298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7"/>
          <p:cNvSpPr>
            <a:spLocks noChangeShapeType="1"/>
          </p:cNvSpPr>
          <p:nvPr/>
        </p:nvSpPr>
        <p:spPr bwMode="auto">
          <a:xfrm flipV="1">
            <a:off x="5202238" y="3009900"/>
            <a:ext cx="373062" cy="9318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2" name="Line 8"/>
          <p:cNvSpPr>
            <a:spLocks noChangeShapeType="1"/>
          </p:cNvSpPr>
          <p:nvPr/>
        </p:nvSpPr>
        <p:spPr bwMode="auto">
          <a:xfrm>
            <a:off x="5967413" y="5549900"/>
            <a:ext cx="531812" cy="525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3" name="Line 9"/>
          <p:cNvSpPr>
            <a:spLocks noChangeShapeType="1"/>
          </p:cNvSpPr>
          <p:nvPr/>
        </p:nvSpPr>
        <p:spPr bwMode="auto">
          <a:xfrm flipV="1">
            <a:off x="6856413" y="3144838"/>
            <a:ext cx="577850" cy="2317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4" name="Line 10"/>
          <p:cNvSpPr>
            <a:spLocks noChangeShapeType="1"/>
          </p:cNvSpPr>
          <p:nvPr/>
        </p:nvSpPr>
        <p:spPr bwMode="auto">
          <a:xfrm>
            <a:off x="6323013" y="4191000"/>
            <a:ext cx="1057275" cy="454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5" name="Line 11"/>
          <p:cNvSpPr>
            <a:spLocks noChangeShapeType="1"/>
          </p:cNvSpPr>
          <p:nvPr/>
        </p:nvSpPr>
        <p:spPr bwMode="auto">
          <a:xfrm flipV="1">
            <a:off x="2628900" y="4981575"/>
            <a:ext cx="417513" cy="6032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6" name="Line 12"/>
          <p:cNvSpPr>
            <a:spLocks noChangeShapeType="1"/>
          </p:cNvSpPr>
          <p:nvPr/>
        </p:nvSpPr>
        <p:spPr bwMode="auto">
          <a:xfrm flipH="1">
            <a:off x="1774825" y="2725738"/>
            <a:ext cx="3498850" cy="558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37" name="Line 13"/>
          <p:cNvSpPr>
            <a:spLocks noChangeShapeType="1"/>
          </p:cNvSpPr>
          <p:nvPr/>
        </p:nvSpPr>
        <p:spPr bwMode="auto">
          <a:xfrm flipH="1" flipV="1">
            <a:off x="1830388" y="3365500"/>
            <a:ext cx="5387975" cy="1873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38" name="Line 14"/>
          <p:cNvSpPr>
            <a:spLocks noChangeShapeType="1"/>
          </p:cNvSpPr>
          <p:nvPr/>
        </p:nvSpPr>
        <p:spPr bwMode="auto">
          <a:xfrm flipH="1" flipV="1">
            <a:off x="1830388" y="3481388"/>
            <a:ext cx="5380037" cy="13589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39" name="Line 15"/>
          <p:cNvSpPr>
            <a:spLocks noChangeShapeType="1"/>
          </p:cNvSpPr>
          <p:nvPr/>
        </p:nvSpPr>
        <p:spPr bwMode="auto">
          <a:xfrm flipH="1" flipV="1">
            <a:off x="1811338" y="3578225"/>
            <a:ext cx="4475162" cy="19097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1040" name="Picture 16" descr="arra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08713" y="5249863"/>
            <a:ext cx="111442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Line 17"/>
          <p:cNvSpPr>
            <a:spLocks noChangeShapeType="1"/>
          </p:cNvSpPr>
          <p:nvPr/>
        </p:nvSpPr>
        <p:spPr bwMode="auto">
          <a:xfrm flipH="1" flipV="1">
            <a:off x="1838325" y="3684588"/>
            <a:ext cx="693738" cy="16970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1042" name="Picture 18" descr="NCI_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91450" y="5916613"/>
            <a:ext cx="10382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07200" y="4219575"/>
            <a:ext cx="15192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05025" y="5213350"/>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045" name="Picture 21" descr="chip_vie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9113" y="3749675"/>
            <a:ext cx="12207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229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0" y="731838"/>
            <a:ext cx="8691563" cy="585787"/>
          </a:xfrm>
        </p:spPr>
        <p:txBody>
          <a:bodyPr>
            <a:normAutofit fontScale="90000"/>
          </a:bodyPr>
          <a:lstStyle/>
          <a:p>
            <a:pPr algn="ctr" eaLnBrk="1" hangingPunct="1">
              <a:defRPr/>
            </a:pPr>
            <a:r>
              <a:rPr lang="en-US" sz="3600" b="1" i="1" dirty="0" smtClean="0">
                <a:solidFill>
                  <a:srgbClr val="FFC000"/>
                </a:solidFill>
                <a:latin typeface="Times New Roman" pitchFamily="18" charset="0"/>
              </a:rPr>
              <a:t>The Cancer Bioinformatics Grid (CaBIG)</a:t>
            </a:r>
          </a:p>
        </p:txBody>
      </p:sp>
      <p:sp>
        <p:nvSpPr>
          <p:cNvPr id="673795" name="Rectangle 3"/>
          <p:cNvSpPr>
            <a:spLocks noGrp="1" noChangeArrowheads="1"/>
          </p:cNvSpPr>
          <p:nvPr>
            <p:ph type="body" idx="1"/>
          </p:nvPr>
        </p:nvSpPr>
        <p:spPr/>
        <p:txBody>
          <a:bodyPr>
            <a:normAutofit lnSpcReduction="10000"/>
          </a:bodyPr>
          <a:lstStyle/>
          <a:p>
            <a:pPr eaLnBrk="1" hangingPunct="1">
              <a:defRPr/>
            </a:pPr>
            <a:r>
              <a:rPr lang="en-US" sz="2800" dirty="0" smtClean="0">
                <a:latin typeface="Times New Roman" pitchFamily="18" charset="0"/>
              </a:rPr>
              <a:t>A unifying bioinformatics system</a:t>
            </a:r>
          </a:p>
          <a:p>
            <a:pPr eaLnBrk="1" hangingPunct="1">
              <a:defRPr/>
            </a:pPr>
            <a:r>
              <a:rPr lang="en-US" sz="2800" dirty="0" smtClean="0">
                <a:latin typeface="Times New Roman" pitchFamily="18" charset="0"/>
              </a:rPr>
              <a:t>Empowering systems biology, clinical trials, electronic medical records, etc.</a:t>
            </a:r>
          </a:p>
          <a:p>
            <a:pPr eaLnBrk="1" hangingPunct="1">
              <a:defRPr/>
            </a:pPr>
            <a:r>
              <a:rPr lang="en-US" sz="2800" dirty="0" smtClean="0">
                <a:latin typeface="Times New Roman" pitchFamily="18" charset="0"/>
              </a:rPr>
              <a:t>Open source – “plug and play”</a:t>
            </a:r>
          </a:p>
          <a:p>
            <a:pPr eaLnBrk="1" hangingPunct="1">
              <a:defRPr/>
            </a:pPr>
            <a:r>
              <a:rPr lang="en-US" sz="2800" dirty="0" smtClean="0">
                <a:latin typeface="Times New Roman" pitchFamily="18" charset="0"/>
              </a:rPr>
              <a:t>Rapidly developing connectivity – common language, common software and systems</a:t>
            </a:r>
          </a:p>
          <a:p>
            <a:pPr eaLnBrk="1" hangingPunct="1">
              <a:defRPr/>
            </a:pPr>
            <a:r>
              <a:rPr lang="en-US" sz="2800" dirty="0" smtClean="0">
                <a:latin typeface="Times New Roman" pitchFamily="18" charset="0"/>
              </a:rPr>
              <a:t>Pilots underway in cancer centers  </a:t>
            </a:r>
          </a:p>
          <a:p>
            <a:pPr eaLnBrk="1" hangingPunct="1">
              <a:defRPr/>
            </a:pPr>
            <a:r>
              <a:rPr lang="en-US" sz="2800" dirty="0" smtClean="0">
                <a:solidFill>
                  <a:srgbClr val="FFC000"/>
                </a:solidFill>
                <a:latin typeface="Times New Roman" pitchFamily="18" charset="0"/>
              </a:rPr>
              <a:t>Standards based</a:t>
            </a:r>
            <a:r>
              <a:rPr lang="en-US" sz="2800" dirty="0" smtClean="0">
                <a:latin typeface="Times New Roman" pitchFamily="18" charset="0"/>
              </a:rPr>
              <a:t>– (e.g., clinical trials; bio specimens; genomic and clinical data )</a:t>
            </a:r>
          </a:p>
          <a:p>
            <a:pPr eaLnBrk="1" hangingPunct="1">
              <a:defRPr/>
            </a:pPr>
            <a:r>
              <a:rPr lang="en-US" sz="2800" dirty="0" smtClean="0">
                <a:latin typeface="Times New Roman" pitchFamily="18" charset="0"/>
              </a:rPr>
              <a:t>Public private partnerships evolving</a:t>
            </a:r>
          </a:p>
        </p:txBody>
      </p:sp>
    </p:spTree>
    <p:extLst>
      <p:ext uri="{BB962C8B-B14F-4D97-AF65-F5344CB8AC3E}">
        <p14:creationId xmlns:p14="http://schemas.microsoft.com/office/powerpoint/2010/main" val="3808900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i="1" dirty="0" smtClean="0"/>
              <a:t>From Then to Now</a:t>
            </a:r>
            <a:endParaRPr lang="en-US" sz="7200" b="1" i="1" dirty="0"/>
          </a:p>
        </p:txBody>
      </p:sp>
      <p:sp>
        <p:nvSpPr>
          <p:cNvPr id="3" name="TextBox 2"/>
          <p:cNvSpPr txBox="1"/>
          <p:nvPr/>
        </p:nvSpPr>
        <p:spPr>
          <a:xfrm>
            <a:off x="1752600" y="1524000"/>
            <a:ext cx="5181600" cy="2308324"/>
          </a:xfrm>
          <a:prstGeom prst="rect">
            <a:avLst/>
          </a:prstGeom>
          <a:noFill/>
        </p:spPr>
        <p:txBody>
          <a:bodyPr wrap="square" rtlCol="0">
            <a:spAutoFit/>
          </a:bodyPr>
          <a:lstStyle/>
          <a:p>
            <a:pPr algn="ctr"/>
            <a:r>
              <a:rPr lang="en-US" sz="5400" dirty="0" smtClean="0">
                <a:solidFill>
                  <a:srgbClr val="FFC000"/>
                </a:solidFill>
              </a:rPr>
              <a:t>The World has changed!</a:t>
            </a:r>
          </a:p>
          <a:p>
            <a:pPr algn="ctr"/>
            <a:r>
              <a:rPr lang="en-US" sz="3600" dirty="0" smtClean="0"/>
              <a:t>We </a:t>
            </a:r>
            <a:r>
              <a:rPr lang="en-US" sz="3600" u="sng" dirty="0" smtClean="0"/>
              <a:t>know</a:t>
            </a:r>
            <a:r>
              <a:rPr lang="en-US" sz="3600" dirty="0" smtClean="0"/>
              <a:t> more</a:t>
            </a:r>
          </a:p>
        </p:txBody>
      </p:sp>
      <p:sp>
        <p:nvSpPr>
          <p:cNvPr id="4" name="TextBox 3"/>
          <p:cNvSpPr txBox="1"/>
          <p:nvPr/>
        </p:nvSpPr>
        <p:spPr>
          <a:xfrm>
            <a:off x="1257300" y="5486400"/>
            <a:ext cx="6172200" cy="1200329"/>
          </a:xfrm>
          <a:prstGeom prst="rect">
            <a:avLst/>
          </a:prstGeom>
          <a:solidFill>
            <a:schemeClr val="bg2">
              <a:lumMod val="60000"/>
              <a:lumOff val="40000"/>
            </a:schemeClr>
          </a:solidFill>
        </p:spPr>
        <p:txBody>
          <a:bodyPr wrap="square" rtlCol="0">
            <a:spAutoFit/>
          </a:bodyPr>
          <a:lstStyle/>
          <a:p>
            <a:pPr algn="ctr"/>
            <a:r>
              <a:rPr lang="en-US" sz="3600" i="1" dirty="0" smtClean="0">
                <a:solidFill>
                  <a:srgbClr val="FFC000"/>
                </a:solidFill>
                <a:latin typeface="Arial" panose="020B0604020202020204" pitchFamily="34" charset="0"/>
                <a:cs typeface="Arial" panose="020B0604020202020204" pitchFamily="34" charset="0"/>
              </a:rPr>
              <a:t>The Genetic ,Molecular and Cellular basis of all diseases</a:t>
            </a:r>
            <a:endParaRPr lang="en-US" sz="36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4615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4210" name="Text Box 2"/>
          <p:cNvSpPr txBox="1">
            <a:spLocks noChangeArrowheads="1"/>
          </p:cNvSpPr>
          <p:nvPr/>
        </p:nvSpPr>
        <p:spPr bwMode="auto">
          <a:xfrm>
            <a:off x="125413" y="668338"/>
            <a:ext cx="2325687" cy="6127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3400" b="1" dirty="0">
                <a:solidFill>
                  <a:srgbClr val="FFCC00"/>
                </a:solidFill>
              </a:rPr>
              <a:t>In 2015…</a:t>
            </a:r>
          </a:p>
        </p:txBody>
      </p:sp>
      <p:sp>
        <p:nvSpPr>
          <p:cNvPr id="40963" name="Text Box 3"/>
          <p:cNvSpPr txBox="1">
            <a:spLocks noChangeArrowheads="1"/>
          </p:cNvSpPr>
          <p:nvPr/>
        </p:nvSpPr>
        <p:spPr bwMode="auto">
          <a:xfrm>
            <a:off x="379413" y="3263900"/>
            <a:ext cx="268287" cy="457200"/>
          </a:xfrm>
          <a:prstGeom prst="rect">
            <a:avLst/>
          </a:prstGeom>
          <a:noFill/>
          <a:ln w="9525">
            <a:noFill/>
            <a:miter lim="800000"/>
            <a:headEnd/>
            <a:tailEnd/>
          </a:ln>
        </p:spPr>
        <p:txBody>
          <a:bodyPr wrap="none">
            <a:spAutoFit/>
          </a:bodyPr>
          <a:lstStyle/>
          <a:p>
            <a:pPr>
              <a:buClr>
                <a:srgbClr val="FFCC00"/>
              </a:buClr>
              <a:buSzPct val="60000"/>
              <a:buFont typeface="Symbol" pitchFamily="18" charset="2"/>
              <a:buNone/>
            </a:pPr>
            <a:r>
              <a:rPr lang="en-US" sz="2400" b="1" dirty="0">
                <a:latin typeface="Arial" charset="0"/>
              </a:rPr>
              <a:t> </a:t>
            </a:r>
          </a:p>
        </p:txBody>
      </p:sp>
      <p:sp>
        <p:nvSpPr>
          <p:cNvPr id="3294212" name="Text Box 4"/>
          <p:cNvSpPr txBox="1">
            <a:spLocks noChangeArrowheads="1"/>
          </p:cNvSpPr>
          <p:nvPr/>
        </p:nvSpPr>
        <p:spPr bwMode="auto">
          <a:xfrm>
            <a:off x="125413" y="1557338"/>
            <a:ext cx="5218112" cy="3598862"/>
          </a:xfrm>
          <a:prstGeom prst="rect">
            <a:avLst/>
          </a:prstGeom>
          <a:noFill/>
          <a:ln w="9525">
            <a:noFill/>
            <a:miter lim="800000"/>
            <a:headEnd/>
            <a:tailEnd/>
          </a:ln>
          <a:effectLst>
            <a:outerShdw dist="35921" dir="2700000" algn="ctr" rotWithShape="0">
              <a:schemeClr val="bg2"/>
            </a:outerShdw>
          </a:effectLst>
        </p:spPr>
        <p:txBody>
          <a:bodyPr>
            <a:spAutoFit/>
          </a:bodyPr>
          <a:lstStyle/>
          <a:p>
            <a:pPr marL="228600" indent="-228600">
              <a:lnSpc>
                <a:spcPct val="90000"/>
              </a:lnSpc>
              <a:spcBef>
                <a:spcPct val="40000"/>
              </a:spcBef>
              <a:buClr>
                <a:srgbClr val="FFCC00"/>
              </a:buClr>
              <a:buSzPct val="60000"/>
              <a:buFont typeface="Wingdings" pitchFamily="2" charset="2"/>
              <a:buChar char="§"/>
              <a:defRPr/>
            </a:pPr>
            <a:r>
              <a:rPr lang="en-US" dirty="0">
                <a:latin typeface="Arial" charset="0"/>
              </a:rPr>
              <a:t>Taxonomy of cancer is based on molecular processes</a:t>
            </a:r>
          </a:p>
          <a:p>
            <a:pPr marL="576263" lvl="1" indent="-233363">
              <a:lnSpc>
                <a:spcPct val="90000"/>
              </a:lnSpc>
              <a:spcBef>
                <a:spcPct val="40000"/>
              </a:spcBef>
              <a:buClr>
                <a:srgbClr val="FFCC00"/>
              </a:buClr>
              <a:buSzPct val="60000"/>
              <a:buFont typeface="Wingdings" pitchFamily="2" charset="2"/>
              <a:buChar char="§"/>
              <a:defRPr/>
            </a:pPr>
            <a:r>
              <a:rPr lang="en-US" sz="2400" dirty="0">
                <a:latin typeface="Arial" charset="0"/>
              </a:rPr>
              <a:t>Molecular: based on a genetic signature, signal transduction pathway, or network aberration</a:t>
            </a:r>
          </a:p>
          <a:p>
            <a:pPr marL="576263" lvl="1" indent="-233363">
              <a:lnSpc>
                <a:spcPct val="90000"/>
              </a:lnSpc>
              <a:spcBef>
                <a:spcPct val="40000"/>
              </a:spcBef>
              <a:buClr>
                <a:srgbClr val="FFCC00"/>
              </a:buClr>
              <a:buSzPct val="60000"/>
              <a:buFont typeface="Wingdings" pitchFamily="2" charset="2"/>
              <a:buChar char="§"/>
              <a:defRPr/>
            </a:pPr>
            <a:r>
              <a:rPr lang="en-US" sz="2400" dirty="0">
                <a:latin typeface="Arial" charset="0"/>
              </a:rPr>
              <a:t>No longer based on anatomy,   e.g., breast or prostate</a:t>
            </a:r>
          </a:p>
          <a:p>
            <a:pPr marL="576263" lvl="1" indent="-233363">
              <a:lnSpc>
                <a:spcPct val="90000"/>
              </a:lnSpc>
              <a:spcBef>
                <a:spcPct val="40000"/>
              </a:spcBef>
              <a:buClr>
                <a:srgbClr val="FFCC00"/>
              </a:buClr>
              <a:buSzPct val="60000"/>
              <a:buFont typeface="Wingdings" pitchFamily="2" charset="2"/>
              <a:buChar char="§"/>
              <a:defRPr/>
            </a:pPr>
            <a:r>
              <a:rPr lang="en-US" sz="2400" dirty="0">
                <a:latin typeface="Arial" charset="0"/>
              </a:rPr>
              <a:t>No longer based on histology,  e.g., sarcoma, adenocarcinoma</a:t>
            </a:r>
          </a:p>
        </p:txBody>
      </p:sp>
      <p:grpSp>
        <p:nvGrpSpPr>
          <p:cNvPr id="40965" name="Group 5"/>
          <p:cNvGrpSpPr>
            <a:grpSpLocks/>
          </p:cNvGrpSpPr>
          <p:nvPr/>
        </p:nvGrpSpPr>
        <p:grpSpPr bwMode="auto">
          <a:xfrm>
            <a:off x="5435600" y="1700213"/>
            <a:ext cx="3576638" cy="4340225"/>
            <a:chOff x="3416" y="1071"/>
            <a:chExt cx="2253" cy="2734"/>
          </a:xfrm>
        </p:grpSpPr>
        <p:sp>
          <p:nvSpPr>
            <p:cNvPr id="40966" name="Rectangle 6"/>
            <p:cNvSpPr>
              <a:spLocks noChangeArrowheads="1"/>
            </p:cNvSpPr>
            <p:nvPr/>
          </p:nvSpPr>
          <p:spPr bwMode="auto">
            <a:xfrm>
              <a:off x="3416" y="1453"/>
              <a:ext cx="1945" cy="71"/>
            </a:xfrm>
            <a:prstGeom prst="rect">
              <a:avLst/>
            </a:prstGeom>
            <a:gradFill rotWithShape="0">
              <a:gsLst>
                <a:gs pos="0">
                  <a:srgbClr val="FFFF00"/>
                </a:gs>
                <a:gs pos="100000">
                  <a:srgbClr val="FFFFE0"/>
                </a:gs>
              </a:gsLst>
              <a:path path="shape">
                <a:fillToRect l="50000" t="50000" r="50000" b="50000"/>
              </a:path>
            </a:gradFill>
            <a:ln w="9525">
              <a:solidFill>
                <a:schemeClr val="bg2"/>
              </a:solidFill>
              <a:miter lim="800000"/>
              <a:headEnd/>
              <a:tailEnd/>
            </a:ln>
          </p:spPr>
          <p:txBody>
            <a:bodyPr wrap="none" anchor="ctr"/>
            <a:lstStyle/>
            <a:p>
              <a:endParaRPr lang="en-US" dirty="0"/>
            </a:p>
          </p:txBody>
        </p:sp>
        <p:sp>
          <p:nvSpPr>
            <p:cNvPr id="40967" name="Oval 7"/>
            <p:cNvSpPr>
              <a:spLocks noChangeArrowheads="1"/>
            </p:cNvSpPr>
            <p:nvPr/>
          </p:nvSpPr>
          <p:spPr bwMode="auto">
            <a:xfrm>
              <a:off x="3523" y="1872"/>
              <a:ext cx="319" cy="150"/>
            </a:xfrm>
            <a:prstGeom prst="ellipse">
              <a:avLst/>
            </a:prstGeom>
            <a:gradFill rotWithShape="0">
              <a:gsLst>
                <a:gs pos="0">
                  <a:srgbClr val="FFFFA7"/>
                </a:gs>
                <a:gs pos="100000">
                  <a:srgbClr val="FFFF00"/>
                </a:gs>
              </a:gsLst>
              <a:path path="shape">
                <a:fillToRect l="50000" t="50000" r="50000" b="50000"/>
              </a:path>
            </a:gradFill>
            <a:ln w="9525">
              <a:solidFill>
                <a:schemeClr val="bg2"/>
              </a:solidFill>
              <a:round/>
              <a:headEnd/>
              <a:tailEnd/>
            </a:ln>
          </p:spPr>
          <p:txBody>
            <a:bodyPr wrap="none" anchor="ctr"/>
            <a:lstStyle/>
            <a:p>
              <a:endParaRPr lang="en-US" dirty="0"/>
            </a:p>
          </p:txBody>
        </p:sp>
        <p:sp>
          <p:nvSpPr>
            <p:cNvPr id="40968" name="Oval 8"/>
            <p:cNvSpPr>
              <a:spLocks noChangeArrowheads="1"/>
            </p:cNvSpPr>
            <p:nvPr/>
          </p:nvSpPr>
          <p:spPr bwMode="auto">
            <a:xfrm>
              <a:off x="3737" y="1071"/>
              <a:ext cx="416" cy="126"/>
            </a:xfrm>
            <a:prstGeom prst="ellipse">
              <a:avLst/>
            </a:prstGeom>
            <a:gradFill rotWithShape="0">
              <a:gsLst>
                <a:gs pos="0">
                  <a:srgbClr val="FFE6C1"/>
                </a:gs>
                <a:gs pos="100000">
                  <a:srgbClr val="FF9900"/>
                </a:gs>
              </a:gsLst>
              <a:path path="shape">
                <a:fillToRect l="50000" t="50000" r="50000" b="50000"/>
              </a:path>
            </a:gradFill>
            <a:ln w="9525">
              <a:solidFill>
                <a:schemeClr val="bg2"/>
              </a:solidFill>
              <a:round/>
              <a:headEnd/>
              <a:tailEnd/>
            </a:ln>
          </p:spPr>
          <p:txBody>
            <a:bodyPr wrap="none" anchor="ctr"/>
            <a:lstStyle/>
            <a:p>
              <a:pPr algn="ctr"/>
              <a:r>
                <a:rPr lang="en-US" sz="900" b="1" dirty="0">
                  <a:solidFill>
                    <a:schemeClr val="bg2"/>
                  </a:solidFill>
                  <a:latin typeface="Arial" charset="0"/>
                </a:rPr>
                <a:t>Ligand</a:t>
              </a:r>
            </a:p>
          </p:txBody>
        </p:sp>
        <p:sp>
          <p:nvSpPr>
            <p:cNvPr id="40969" name="Oval 9"/>
            <p:cNvSpPr>
              <a:spLocks noChangeArrowheads="1"/>
            </p:cNvSpPr>
            <p:nvPr/>
          </p:nvSpPr>
          <p:spPr bwMode="auto">
            <a:xfrm>
              <a:off x="3918" y="2617"/>
              <a:ext cx="340" cy="176"/>
            </a:xfrm>
            <a:prstGeom prst="ellipse">
              <a:avLst/>
            </a:prstGeom>
            <a:gradFill rotWithShape="0">
              <a:gsLst>
                <a:gs pos="0">
                  <a:srgbClr val="FFFFA7"/>
                </a:gs>
                <a:gs pos="100000">
                  <a:srgbClr val="FFFF00"/>
                </a:gs>
              </a:gsLst>
              <a:path path="shape">
                <a:fillToRect l="50000" t="50000" r="50000" b="50000"/>
              </a:path>
            </a:gradFill>
            <a:ln w="9525">
              <a:solidFill>
                <a:schemeClr val="bg2"/>
              </a:solidFill>
              <a:round/>
              <a:headEnd/>
              <a:tailEnd/>
            </a:ln>
          </p:spPr>
          <p:txBody>
            <a:bodyPr wrap="none" anchor="ctr"/>
            <a:lstStyle/>
            <a:p>
              <a:endParaRPr lang="en-US" dirty="0"/>
            </a:p>
          </p:txBody>
        </p:sp>
        <p:sp>
          <p:nvSpPr>
            <p:cNvPr id="40970" name="Oval 10"/>
            <p:cNvSpPr>
              <a:spLocks noChangeArrowheads="1"/>
            </p:cNvSpPr>
            <p:nvPr/>
          </p:nvSpPr>
          <p:spPr bwMode="auto">
            <a:xfrm>
              <a:off x="3463" y="2626"/>
              <a:ext cx="365" cy="175"/>
            </a:xfrm>
            <a:prstGeom prst="ellipse">
              <a:avLst/>
            </a:prstGeom>
            <a:gradFill rotWithShape="0">
              <a:gsLst>
                <a:gs pos="0">
                  <a:srgbClr val="FFFFA7"/>
                </a:gs>
                <a:gs pos="100000">
                  <a:srgbClr val="FFFF00"/>
                </a:gs>
              </a:gsLst>
              <a:path path="shape">
                <a:fillToRect l="50000" t="50000" r="50000" b="50000"/>
              </a:path>
            </a:gradFill>
            <a:ln w="9525">
              <a:solidFill>
                <a:schemeClr val="bg2"/>
              </a:solidFill>
              <a:round/>
              <a:headEnd/>
              <a:tailEnd/>
            </a:ln>
          </p:spPr>
          <p:txBody>
            <a:bodyPr wrap="none" anchor="ctr"/>
            <a:lstStyle/>
            <a:p>
              <a:endParaRPr lang="en-US" dirty="0"/>
            </a:p>
          </p:txBody>
        </p:sp>
        <p:sp>
          <p:nvSpPr>
            <p:cNvPr id="40971" name="Oval 11"/>
            <p:cNvSpPr>
              <a:spLocks noChangeArrowheads="1"/>
            </p:cNvSpPr>
            <p:nvPr/>
          </p:nvSpPr>
          <p:spPr bwMode="auto">
            <a:xfrm>
              <a:off x="3562" y="2245"/>
              <a:ext cx="341" cy="182"/>
            </a:xfrm>
            <a:prstGeom prst="ellipse">
              <a:avLst/>
            </a:prstGeom>
            <a:gradFill rotWithShape="0">
              <a:gsLst>
                <a:gs pos="0">
                  <a:srgbClr val="FFFFA7"/>
                </a:gs>
                <a:gs pos="100000">
                  <a:srgbClr val="FFFF00"/>
                </a:gs>
              </a:gsLst>
              <a:path path="shape">
                <a:fillToRect l="50000" t="50000" r="50000" b="50000"/>
              </a:path>
            </a:gradFill>
            <a:ln w="9525">
              <a:solidFill>
                <a:schemeClr val="bg2"/>
              </a:solidFill>
              <a:round/>
              <a:headEnd/>
              <a:tailEnd/>
            </a:ln>
          </p:spPr>
          <p:txBody>
            <a:bodyPr wrap="none" anchor="ctr"/>
            <a:lstStyle/>
            <a:p>
              <a:endParaRPr lang="en-US" dirty="0"/>
            </a:p>
          </p:txBody>
        </p:sp>
        <p:sp>
          <p:nvSpPr>
            <p:cNvPr id="40972" name="Oval 12"/>
            <p:cNvSpPr>
              <a:spLocks noChangeArrowheads="1"/>
            </p:cNvSpPr>
            <p:nvPr/>
          </p:nvSpPr>
          <p:spPr bwMode="auto">
            <a:xfrm>
              <a:off x="4444" y="1936"/>
              <a:ext cx="274" cy="150"/>
            </a:xfrm>
            <a:prstGeom prst="ellipse">
              <a:avLst/>
            </a:prstGeom>
            <a:gradFill rotWithShape="0">
              <a:gsLst>
                <a:gs pos="0">
                  <a:srgbClr val="FFFFA7"/>
                </a:gs>
                <a:gs pos="100000">
                  <a:srgbClr val="FFFF00"/>
                </a:gs>
              </a:gsLst>
              <a:path path="shape">
                <a:fillToRect l="50000" t="50000" r="50000" b="50000"/>
              </a:path>
            </a:gradFill>
            <a:ln w="9525">
              <a:solidFill>
                <a:schemeClr val="bg2"/>
              </a:solidFill>
              <a:round/>
              <a:headEnd/>
              <a:tailEnd/>
            </a:ln>
          </p:spPr>
          <p:txBody>
            <a:bodyPr wrap="none" anchor="ctr"/>
            <a:lstStyle/>
            <a:p>
              <a:endParaRPr lang="en-US" dirty="0"/>
            </a:p>
          </p:txBody>
        </p:sp>
        <p:sp>
          <p:nvSpPr>
            <p:cNvPr id="40973" name="Oval 13"/>
            <p:cNvSpPr>
              <a:spLocks noChangeArrowheads="1"/>
            </p:cNvSpPr>
            <p:nvPr/>
          </p:nvSpPr>
          <p:spPr bwMode="auto">
            <a:xfrm>
              <a:off x="4235" y="1872"/>
              <a:ext cx="274" cy="150"/>
            </a:xfrm>
            <a:prstGeom prst="ellipse">
              <a:avLst/>
            </a:prstGeom>
            <a:gradFill rotWithShape="0">
              <a:gsLst>
                <a:gs pos="0">
                  <a:srgbClr val="FFFFA7"/>
                </a:gs>
                <a:gs pos="100000">
                  <a:srgbClr val="FFFF00"/>
                </a:gs>
              </a:gsLst>
              <a:path path="shape">
                <a:fillToRect l="50000" t="50000" r="50000" b="50000"/>
              </a:path>
            </a:gradFill>
            <a:ln w="9525">
              <a:solidFill>
                <a:schemeClr val="bg2"/>
              </a:solidFill>
              <a:round/>
              <a:headEnd/>
              <a:tailEnd/>
            </a:ln>
          </p:spPr>
          <p:txBody>
            <a:bodyPr wrap="none" anchor="ctr"/>
            <a:lstStyle/>
            <a:p>
              <a:pPr algn="ctr"/>
              <a:r>
                <a:rPr lang="en-US" sz="800" dirty="0">
                  <a:solidFill>
                    <a:schemeClr val="bg2"/>
                  </a:solidFill>
                  <a:latin typeface="Arial" charset="0"/>
                </a:rPr>
                <a:t>Grb2</a:t>
              </a:r>
            </a:p>
          </p:txBody>
        </p:sp>
        <p:sp>
          <p:nvSpPr>
            <p:cNvPr id="40974" name="Oval 14"/>
            <p:cNvSpPr>
              <a:spLocks noChangeArrowheads="1"/>
            </p:cNvSpPr>
            <p:nvPr/>
          </p:nvSpPr>
          <p:spPr bwMode="auto">
            <a:xfrm>
              <a:off x="4027" y="1801"/>
              <a:ext cx="274" cy="150"/>
            </a:xfrm>
            <a:prstGeom prst="ellipse">
              <a:avLst/>
            </a:prstGeom>
            <a:gradFill rotWithShape="0">
              <a:gsLst>
                <a:gs pos="0">
                  <a:srgbClr val="FFFFA7"/>
                </a:gs>
                <a:gs pos="100000">
                  <a:srgbClr val="FFFF00"/>
                </a:gs>
              </a:gsLst>
              <a:path path="shape">
                <a:fillToRect l="50000" t="50000" r="50000" b="50000"/>
              </a:path>
            </a:gradFill>
            <a:ln w="9525">
              <a:solidFill>
                <a:schemeClr val="bg2"/>
              </a:solidFill>
              <a:round/>
              <a:headEnd/>
              <a:tailEnd/>
            </a:ln>
          </p:spPr>
          <p:txBody>
            <a:bodyPr wrap="none" anchor="ctr"/>
            <a:lstStyle/>
            <a:p>
              <a:endParaRPr lang="en-US" dirty="0"/>
            </a:p>
          </p:txBody>
        </p:sp>
        <p:sp>
          <p:nvSpPr>
            <p:cNvPr id="40975" name="Oval 15"/>
            <p:cNvSpPr>
              <a:spLocks noChangeArrowheads="1"/>
            </p:cNvSpPr>
            <p:nvPr/>
          </p:nvSpPr>
          <p:spPr bwMode="auto">
            <a:xfrm>
              <a:off x="4322" y="2518"/>
              <a:ext cx="327" cy="179"/>
            </a:xfrm>
            <a:prstGeom prst="ellipse">
              <a:avLst/>
            </a:prstGeom>
            <a:gradFill rotWithShape="0">
              <a:gsLst>
                <a:gs pos="0">
                  <a:srgbClr val="FFFFA7"/>
                </a:gs>
                <a:gs pos="100000">
                  <a:srgbClr val="FFFF00"/>
                </a:gs>
              </a:gsLst>
              <a:path path="shape">
                <a:fillToRect l="50000" t="50000" r="50000" b="50000"/>
              </a:path>
            </a:gradFill>
            <a:ln w="9525">
              <a:solidFill>
                <a:schemeClr val="bg2"/>
              </a:solidFill>
              <a:round/>
              <a:headEnd/>
              <a:tailEnd/>
            </a:ln>
          </p:spPr>
          <p:txBody>
            <a:bodyPr wrap="none" anchor="ctr"/>
            <a:lstStyle/>
            <a:p>
              <a:endParaRPr lang="en-US" dirty="0"/>
            </a:p>
          </p:txBody>
        </p:sp>
        <p:sp>
          <p:nvSpPr>
            <p:cNvPr id="40976" name="Oval 16"/>
            <p:cNvSpPr>
              <a:spLocks noChangeArrowheads="1"/>
            </p:cNvSpPr>
            <p:nvPr/>
          </p:nvSpPr>
          <p:spPr bwMode="auto">
            <a:xfrm>
              <a:off x="4703" y="2681"/>
              <a:ext cx="274" cy="150"/>
            </a:xfrm>
            <a:prstGeom prst="ellipse">
              <a:avLst/>
            </a:prstGeom>
            <a:gradFill rotWithShape="0">
              <a:gsLst>
                <a:gs pos="0">
                  <a:srgbClr val="FFFFA7"/>
                </a:gs>
                <a:gs pos="100000">
                  <a:srgbClr val="FFFF00"/>
                </a:gs>
              </a:gsLst>
              <a:path path="shape">
                <a:fillToRect l="50000" t="50000" r="50000" b="50000"/>
              </a:path>
            </a:gradFill>
            <a:ln w="9525">
              <a:solidFill>
                <a:schemeClr val="bg2"/>
              </a:solidFill>
              <a:round/>
              <a:headEnd/>
              <a:tailEnd/>
            </a:ln>
          </p:spPr>
          <p:txBody>
            <a:bodyPr wrap="none" anchor="ctr"/>
            <a:lstStyle/>
            <a:p>
              <a:endParaRPr lang="en-US" dirty="0"/>
            </a:p>
          </p:txBody>
        </p:sp>
        <p:sp>
          <p:nvSpPr>
            <p:cNvPr id="40977" name="Oval 17"/>
            <p:cNvSpPr>
              <a:spLocks noChangeArrowheads="1"/>
            </p:cNvSpPr>
            <p:nvPr/>
          </p:nvSpPr>
          <p:spPr bwMode="auto">
            <a:xfrm>
              <a:off x="5102" y="2262"/>
              <a:ext cx="274" cy="150"/>
            </a:xfrm>
            <a:prstGeom prst="ellipse">
              <a:avLst/>
            </a:prstGeom>
            <a:gradFill rotWithShape="0">
              <a:gsLst>
                <a:gs pos="0">
                  <a:srgbClr val="FFFFA7"/>
                </a:gs>
                <a:gs pos="100000">
                  <a:srgbClr val="FFFF00"/>
                </a:gs>
              </a:gsLst>
              <a:path path="shape">
                <a:fillToRect l="50000" t="50000" r="50000" b="50000"/>
              </a:path>
            </a:gradFill>
            <a:ln w="9525">
              <a:solidFill>
                <a:schemeClr val="bg2"/>
              </a:solidFill>
              <a:round/>
              <a:headEnd/>
              <a:tailEnd/>
            </a:ln>
          </p:spPr>
          <p:txBody>
            <a:bodyPr wrap="none" anchor="ctr"/>
            <a:lstStyle/>
            <a:p>
              <a:endParaRPr lang="en-US" dirty="0"/>
            </a:p>
          </p:txBody>
        </p:sp>
        <p:sp>
          <p:nvSpPr>
            <p:cNvPr id="40978" name="Oval 18"/>
            <p:cNvSpPr>
              <a:spLocks noChangeArrowheads="1"/>
            </p:cNvSpPr>
            <p:nvPr/>
          </p:nvSpPr>
          <p:spPr bwMode="auto">
            <a:xfrm>
              <a:off x="5115" y="1947"/>
              <a:ext cx="274" cy="150"/>
            </a:xfrm>
            <a:prstGeom prst="ellipse">
              <a:avLst/>
            </a:prstGeom>
            <a:gradFill rotWithShape="0">
              <a:gsLst>
                <a:gs pos="0">
                  <a:srgbClr val="FFFFA7"/>
                </a:gs>
                <a:gs pos="100000">
                  <a:srgbClr val="FFFF00"/>
                </a:gs>
              </a:gsLst>
              <a:path path="shape">
                <a:fillToRect l="50000" t="50000" r="50000" b="50000"/>
              </a:path>
            </a:gradFill>
            <a:ln w="9525">
              <a:solidFill>
                <a:schemeClr val="bg2"/>
              </a:solidFill>
              <a:round/>
              <a:headEnd/>
              <a:tailEnd/>
            </a:ln>
          </p:spPr>
          <p:txBody>
            <a:bodyPr wrap="none" anchor="ctr"/>
            <a:lstStyle/>
            <a:p>
              <a:endParaRPr lang="en-US" dirty="0"/>
            </a:p>
          </p:txBody>
        </p:sp>
        <p:sp>
          <p:nvSpPr>
            <p:cNvPr id="40979" name="Oval 19"/>
            <p:cNvSpPr>
              <a:spLocks noChangeArrowheads="1"/>
            </p:cNvSpPr>
            <p:nvPr/>
          </p:nvSpPr>
          <p:spPr bwMode="auto">
            <a:xfrm>
              <a:off x="4256" y="1658"/>
              <a:ext cx="274" cy="150"/>
            </a:xfrm>
            <a:prstGeom prst="ellipse">
              <a:avLst/>
            </a:prstGeom>
            <a:gradFill rotWithShape="0">
              <a:gsLst>
                <a:gs pos="0">
                  <a:srgbClr val="FFFFA7"/>
                </a:gs>
                <a:gs pos="100000">
                  <a:srgbClr val="FFFF00"/>
                </a:gs>
              </a:gsLst>
              <a:path path="shape">
                <a:fillToRect l="50000" t="50000" r="50000" b="50000"/>
              </a:path>
            </a:gradFill>
            <a:ln w="9525">
              <a:solidFill>
                <a:schemeClr val="bg2"/>
              </a:solidFill>
              <a:round/>
              <a:headEnd/>
              <a:tailEnd/>
            </a:ln>
          </p:spPr>
          <p:txBody>
            <a:bodyPr wrap="none" anchor="ctr"/>
            <a:lstStyle/>
            <a:p>
              <a:endParaRPr lang="en-US" dirty="0"/>
            </a:p>
          </p:txBody>
        </p:sp>
        <p:sp>
          <p:nvSpPr>
            <p:cNvPr id="40980" name="Oval 20"/>
            <p:cNvSpPr>
              <a:spLocks noChangeArrowheads="1"/>
            </p:cNvSpPr>
            <p:nvPr/>
          </p:nvSpPr>
          <p:spPr bwMode="auto">
            <a:xfrm>
              <a:off x="4046" y="1588"/>
              <a:ext cx="274" cy="151"/>
            </a:xfrm>
            <a:prstGeom prst="ellipse">
              <a:avLst/>
            </a:prstGeom>
            <a:gradFill rotWithShape="0">
              <a:gsLst>
                <a:gs pos="0">
                  <a:srgbClr val="FFFFA7"/>
                </a:gs>
                <a:gs pos="100000">
                  <a:srgbClr val="FFFF00"/>
                </a:gs>
              </a:gsLst>
              <a:path path="shape">
                <a:fillToRect l="50000" t="50000" r="50000" b="50000"/>
              </a:path>
            </a:gradFill>
            <a:ln w="9525">
              <a:solidFill>
                <a:schemeClr val="bg2"/>
              </a:solidFill>
              <a:round/>
              <a:headEnd/>
              <a:tailEnd/>
            </a:ln>
          </p:spPr>
          <p:txBody>
            <a:bodyPr wrap="none" anchor="ctr"/>
            <a:lstStyle/>
            <a:p>
              <a:endParaRPr lang="en-US" dirty="0"/>
            </a:p>
          </p:txBody>
        </p:sp>
        <p:sp>
          <p:nvSpPr>
            <p:cNvPr id="40981" name="Oval 21"/>
            <p:cNvSpPr>
              <a:spLocks noChangeArrowheads="1"/>
            </p:cNvSpPr>
            <p:nvPr/>
          </p:nvSpPr>
          <p:spPr bwMode="auto">
            <a:xfrm>
              <a:off x="3691" y="1976"/>
              <a:ext cx="312" cy="142"/>
            </a:xfrm>
            <a:prstGeom prst="ellipse">
              <a:avLst/>
            </a:prstGeom>
            <a:gradFill rotWithShape="0">
              <a:gsLst>
                <a:gs pos="0">
                  <a:srgbClr val="FFFFA7"/>
                </a:gs>
                <a:gs pos="100000">
                  <a:srgbClr val="FFFF00"/>
                </a:gs>
              </a:gsLst>
              <a:path path="shape">
                <a:fillToRect l="50000" t="50000" r="50000" b="50000"/>
              </a:path>
            </a:gradFill>
            <a:ln w="9525">
              <a:solidFill>
                <a:schemeClr val="bg2"/>
              </a:solidFill>
              <a:round/>
              <a:headEnd/>
              <a:tailEnd/>
            </a:ln>
          </p:spPr>
          <p:txBody>
            <a:bodyPr wrap="none" anchor="ctr"/>
            <a:lstStyle/>
            <a:p>
              <a:endParaRPr lang="en-US" dirty="0"/>
            </a:p>
          </p:txBody>
        </p:sp>
        <p:sp>
          <p:nvSpPr>
            <p:cNvPr id="40982" name="Oval 22"/>
            <p:cNvSpPr>
              <a:spLocks noChangeArrowheads="1"/>
            </p:cNvSpPr>
            <p:nvPr/>
          </p:nvSpPr>
          <p:spPr bwMode="auto">
            <a:xfrm>
              <a:off x="5037" y="2571"/>
              <a:ext cx="437" cy="156"/>
            </a:xfrm>
            <a:prstGeom prst="ellipse">
              <a:avLst/>
            </a:prstGeom>
            <a:gradFill rotWithShape="0">
              <a:gsLst>
                <a:gs pos="0">
                  <a:srgbClr val="FFFFA7"/>
                </a:gs>
                <a:gs pos="100000">
                  <a:srgbClr val="FFFF00"/>
                </a:gs>
              </a:gsLst>
              <a:path path="shape">
                <a:fillToRect l="50000" t="50000" r="50000" b="50000"/>
              </a:path>
            </a:gradFill>
            <a:ln w="9525">
              <a:solidFill>
                <a:schemeClr val="bg2"/>
              </a:solidFill>
              <a:round/>
              <a:headEnd/>
              <a:tailEnd/>
            </a:ln>
          </p:spPr>
          <p:txBody>
            <a:bodyPr wrap="none" anchor="ctr"/>
            <a:lstStyle/>
            <a:p>
              <a:endParaRPr lang="en-US" dirty="0"/>
            </a:p>
          </p:txBody>
        </p:sp>
        <p:sp>
          <p:nvSpPr>
            <p:cNvPr id="40983" name="Oval 23"/>
            <p:cNvSpPr>
              <a:spLocks noChangeArrowheads="1"/>
            </p:cNvSpPr>
            <p:nvPr/>
          </p:nvSpPr>
          <p:spPr bwMode="auto">
            <a:xfrm rot="5607220">
              <a:off x="3708" y="1236"/>
              <a:ext cx="292" cy="185"/>
            </a:xfrm>
            <a:prstGeom prst="ellipse">
              <a:avLst/>
            </a:prstGeom>
            <a:gradFill rotWithShape="0">
              <a:gsLst>
                <a:gs pos="0">
                  <a:srgbClr val="CDE6F3"/>
                </a:gs>
                <a:gs pos="100000">
                  <a:srgbClr val="3399CC"/>
                </a:gs>
              </a:gsLst>
              <a:path path="shape">
                <a:fillToRect l="50000" t="50000" r="50000" b="50000"/>
              </a:path>
            </a:gradFill>
            <a:ln w="9525">
              <a:solidFill>
                <a:schemeClr val="bg2"/>
              </a:solidFill>
              <a:round/>
              <a:headEnd/>
              <a:tailEnd/>
            </a:ln>
          </p:spPr>
          <p:txBody>
            <a:bodyPr rot="10800000" vert="eaVert" wrap="none" anchor="ctr"/>
            <a:lstStyle/>
            <a:p>
              <a:pPr algn="ctr"/>
              <a:r>
                <a:rPr lang="en-US" sz="900" b="1" dirty="0">
                  <a:solidFill>
                    <a:schemeClr val="bg2"/>
                  </a:solidFill>
                  <a:latin typeface="Arial" charset="0"/>
                </a:rPr>
                <a:t>2</a:t>
              </a:r>
              <a:endParaRPr lang="en-US" sz="900" dirty="0">
                <a:solidFill>
                  <a:schemeClr val="bg2"/>
                </a:solidFill>
              </a:endParaRPr>
            </a:p>
          </p:txBody>
        </p:sp>
        <p:sp>
          <p:nvSpPr>
            <p:cNvPr id="40984" name="Oval 24"/>
            <p:cNvSpPr>
              <a:spLocks noChangeArrowheads="1"/>
            </p:cNvSpPr>
            <p:nvPr/>
          </p:nvSpPr>
          <p:spPr bwMode="auto">
            <a:xfrm>
              <a:off x="4355" y="2260"/>
              <a:ext cx="274" cy="150"/>
            </a:xfrm>
            <a:prstGeom prst="ellipse">
              <a:avLst/>
            </a:prstGeom>
            <a:gradFill rotWithShape="0">
              <a:gsLst>
                <a:gs pos="0">
                  <a:srgbClr val="FFFFA7"/>
                </a:gs>
                <a:gs pos="100000">
                  <a:srgbClr val="FFFF00"/>
                </a:gs>
              </a:gsLst>
              <a:path path="shape">
                <a:fillToRect l="50000" t="50000" r="50000" b="50000"/>
              </a:path>
            </a:gradFill>
            <a:ln w="9525">
              <a:solidFill>
                <a:schemeClr val="bg2"/>
              </a:solidFill>
              <a:round/>
              <a:headEnd/>
              <a:tailEnd/>
            </a:ln>
          </p:spPr>
          <p:txBody>
            <a:bodyPr wrap="none" anchor="ctr"/>
            <a:lstStyle/>
            <a:p>
              <a:endParaRPr lang="en-US" dirty="0"/>
            </a:p>
          </p:txBody>
        </p:sp>
        <p:sp>
          <p:nvSpPr>
            <p:cNvPr id="40985" name="Oval 25"/>
            <p:cNvSpPr>
              <a:spLocks noChangeArrowheads="1"/>
            </p:cNvSpPr>
            <p:nvPr/>
          </p:nvSpPr>
          <p:spPr bwMode="auto">
            <a:xfrm>
              <a:off x="5026" y="2880"/>
              <a:ext cx="435" cy="168"/>
            </a:xfrm>
            <a:prstGeom prst="ellipse">
              <a:avLst/>
            </a:prstGeom>
            <a:gradFill rotWithShape="0">
              <a:gsLst>
                <a:gs pos="0">
                  <a:srgbClr val="FFFFA7"/>
                </a:gs>
                <a:gs pos="100000">
                  <a:srgbClr val="FFFF00"/>
                </a:gs>
              </a:gsLst>
              <a:path path="shape">
                <a:fillToRect l="50000" t="50000" r="50000" b="50000"/>
              </a:path>
            </a:gradFill>
            <a:ln w="9525">
              <a:solidFill>
                <a:schemeClr val="bg2"/>
              </a:solidFill>
              <a:round/>
              <a:headEnd/>
              <a:tailEnd/>
            </a:ln>
          </p:spPr>
          <p:txBody>
            <a:bodyPr wrap="none" anchor="ctr"/>
            <a:lstStyle/>
            <a:p>
              <a:endParaRPr lang="en-US" dirty="0"/>
            </a:p>
          </p:txBody>
        </p:sp>
        <p:sp>
          <p:nvSpPr>
            <p:cNvPr id="40986" name="Oval 26"/>
            <p:cNvSpPr>
              <a:spLocks noChangeArrowheads="1"/>
            </p:cNvSpPr>
            <p:nvPr/>
          </p:nvSpPr>
          <p:spPr bwMode="auto">
            <a:xfrm rot="5607220" flipV="1">
              <a:off x="3775" y="1690"/>
              <a:ext cx="456" cy="103"/>
            </a:xfrm>
            <a:prstGeom prst="ellipse">
              <a:avLst/>
            </a:prstGeom>
            <a:gradFill rotWithShape="0">
              <a:gsLst>
                <a:gs pos="0">
                  <a:srgbClr val="333366"/>
                </a:gs>
                <a:gs pos="100000">
                  <a:srgbClr val="8282A1"/>
                </a:gs>
              </a:gsLst>
              <a:path path="shape">
                <a:fillToRect l="50000" t="50000" r="50000" b="50000"/>
              </a:path>
            </a:gradFill>
            <a:ln w="9525">
              <a:solidFill>
                <a:schemeClr val="bg2"/>
              </a:solidFill>
              <a:round/>
              <a:headEnd/>
              <a:tailEnd/>
            </a:ln>
          </p:spPr>
          <p:txBody>
            <a:bodyPr wrap="none" anchor="ctr"/>
            <a:lstStyle/>
            <a:p>
              <a:endParaRPr lang="en-US" dirty="0"/>
            </a:p>
          </p:txBody>
        </p:sp>
        <p:sp>
          <p:nvSpPr>
            <p:cNvPr id="40987" name="Oval 27"/>
            <p:cNvSpPr>
              <a:spLocks noChangeArrowheads="1"/>
            </p:cNvSpPr>
            <p:nvPr/>
          </p:nvSpPr>
          <p:spPr bwMode="auto">
            <a:xfrm rot="5607220" flipV="1">
              <a:off x="3625" y="1683"/>
              <a:ext cx="456" cy="103"/>
            </a:xfrm>
            <a:prstGeom prst="ellipse">
              <a:avLst/>
            </a:prstGeom>
            <a:gradFill rotWithShape="0">
              <a:gsLst>
                <a:gs pos="0">
                  <a:srgbClr val="333366"/>
                </a:gs>
                <a:gs pos="100000">
                  <a:srgbClr val="8282A1"/>
                </a:gs>
              </a:gsLst>
              <a:path path="shape">
                <a:fillToRect l="50000" t="50000" r="50000" b="50000"/>
              </a:path>
            </a:gradFill>
            <a:ln w="9525">
              <a:solidFill>
                <a:schemeClr val="bg2"/>
              </a:solidFill>
              <a:round/>
              <a:headEnd/>
              <a:tailEnd/>
            </a:ln>
          </p:spPr>
          <p:txBody>
            <a:bodyPr wrap="none" anchor="ctr"/>
            <a:lstStyle/>
            <a:p>
              <a:endParaRPr lang="en-US" dirty="0"/>
            </a:p>
          </p:txBody>
        </p:sp>
        <p:sp>
          <p:nvSpPr>
            <p:cNvPr id="40988" name="Oval 28"/>
            <p:cNvSpPr>
              <a:spLocks noChangeArrowheads="1"/>
            </p:cNvSpPr>
            <p:nvPr/>
          </p:nvSpPr>
          <p:spPr bwMode="auto">
            <a:xfrm rot="5607220">
              <a:off x="3863" y="1235"/>
              <a:ext cx="293" cy="185"/>
            </a:xfrm>
            <a:prstGeom prst="ellipse">
              <a:avLst/>
            </a:prstGeom>
            <a:gradFill rotWithShape="0">
              <a:gsLst>
                <a:gs pos="0">
                  <a:srgbClr val="CDE6F3"/>
                </a:gs>
                <a:gs pos="100000">
                  <a:srgbClr val="3399CC"/>
                </a:gs>
              </a:gsLst>
              <a:path path="shape">
                <a:fillToRect l="50000" t="50000" r="50000" b="50000"/>
              </a:path>
            </a:gradFill>
            <a:ln w="9525">
              <a:solidFill>
                <a:schemeClr val="bg2"/>
              </a:solidFill>
              <a:round/>
              <a:headEnd/>
              <a:tailEnd/>
            </a:ln>
          </p:spPr>
          <p:txBody>
            <a:bodyPr rot="10800000" vert="eaVert" wrap="none" anchor="ctr"/>
            <a:lstStyle/>
            <a:p>
              <a:pPr algn="ctr"/>
              <a:r>
                <a:rPr lang="en-US" sz="1000" b="1" dirty="0">
                  <a:solidFill>
                    <a:schemeClr val="bg2"/>
                  </a:solidFill>
                  <a:latin typeface="Arial" charset="0"/>
                </a:rPr>
                <a:t>1</a:t>
              </a:r>
            </a:p>
          </p:txBody>
        </p:sp>
        <p:sp>
          <p:nvSpPr>
            <p:cNvPr id="40989" name="Rectangle 29"/>
            <p:cNvSpPr>
              <a:spLocks noChangeArrowheads="1"/>
            </p:cNvSpPr>
            <p:nvPr/>
          </p:nvSpPr>
          <p:spPr bwMode="auto">
            <a:xfrm>
              <a:off x="3830" y="1450"/>
              <a:ext cx="60" cy="64"/>
            </a:xfrm>
            <a:prstGeom prst="rect">
              <a:avLst/>
            </a:prstGeom>
            <a:gradFill rotWithShape="0">
              <a:gsLst>
                <a:gs pos="0">
                  <a:srgbClr val="333366"/>
                </a:gs>
                <a:gs pos="100000">
                  <a:srgbClr val="8282A1"/>
                </a:gs>
              </a:gsLst>
              <a:path path="shape">
                <a:fillToRect l="50000" t="50000" r="50000" b="50000"/>
              </a:path>
            </a:gradFill>
            <a:ln w="9525">
              <a:solidFill>
                <a:schemeClr val="bg2"/>
              </a:solidFill>
              <a:miter lim="800000"/>
              <a:headEnd/>
              <a:tailEnd/>
            </a:ln>
          </p:spPr>
          <p:txBody>
            <a:bodyPr wrap="none" anchor="ctr"/>
            <a:lstStyle/>
            <a:p>
              <a:endParaRPr lang="en-US" dirty="0"/>
            </a:p>
          </p:txBody>
        </p:sp>
        <p:sp>
          <p:nvSpPr>
            <p:cNvPr id="40990" name="Rectangle 30"/>
            <p:cNvSpPr>
              <a:spLocks noChangeArrowheads="1"/>
            </p:cNvSpPr>
            <p:nvPr/>
          </p:nvSpPr>
          <p:spPr bwMode="auto">
            <a:xfrm>
              <a:off x="3986" y="1452"/>
              <a:ext cx="60" cy="64"/>
            </a:xfrm>
            <a:prstGeom prst="rect">
              <a:avLst/>
            </a:prstGeom>
            <a:gradFill rotWithShape="0">
              <a:gsLst>
                <a:gs pos="0">
                  <a:srgbClr val="333366"/>
                </a:gs>
                <a:gs pos="100000">
                  <a:srgbClr val="8282A1"/>
                </a:gs>
              </a:gsLst>
              <a:path path="shape">
                <a:fillToRect l="50000" t="50000" r="50000" b="50000"/>
              </a:path>
            </a:gradFill>
            <a:ln w="9525">
              <a:solidFill>
                <a:schemeClr val="bg2"/>
              </a:solidFill>
              <a:miter lim="800000"/>
              <a:headEnd/>
              <a:tailEnd/>
            </a:ln>
          </p:spPr>
          <p:txBody>
            <a:bodyPr wrap="none" anchor="ctr"/>
            <a:lstStyle/>
            <a:p>
              <a:endParaRPr lang="en-US" dirty="0"/>
            </a:p>
          </p:txBody>
        </p:sp>
        <p:sp>
          <p:nvSpPr>
            <p:cNvPr id="40991" name="Oval 31"/>
            <p:cNvSpPr>
              <a:spLocks noChangeArrowheads="1"/>
            </p:cNvSpPr>
            <p:nvPr/>
          </p:nvSpPr>
          <p:spPr bwMode="auto">
            <a:xfrm>
              <a:off x="3808" y="1696"/>
              <a:ext cx="82" cy="87"/>
            </a:xfrm>
            <a:prstGeom prst="ellipse">
              <a:avLst/>
            </a:prstGeom>
            <a:solidFill>
              <a:srgbClr val="FF66FF"/>
            </a:solidFill>
            <a:ln w="9525">
              <a:solidFill>
                <a:schemeClr val="bg2"/>
              </a:solidFill>
              <a:round/>
              <a:headEnd/>
              <a:tailEnd/>
            </a:ln>
          </p:spPr>
          <p:txBody>
            <a:bodyPr wrap="none" anchor="ctr"/>
            <a:lstStyle/>
            <a:p>
              <a:endParaRPr lang="en-US" dirty="0"/>
            </a:p>
          </p:txBody>
        </p:sp>
        <p:sp>
          <p:nvSpPr>
            <p:cNvPr id="40992" name="Oval 32"/>
            <p:cNvSpPr>
              <a:spLocks noChangeArrowheads="1"/>
            </p:cNvSpPr>
            <p:nvPr/>
          </p:nvSpPr>
          <p:spPr bwMode="auto">
            <a:xfrm>
              <a:off x="3964" y="1697"/>
              <a:ext cx="82" cy="88"/>
            </a:xfrm>
            <a:prstGeom prst="ellipse">
              <a:avLst/>
            </a:prstGeom>
            <a:solidFill>
              <a:srgbClr val="FF66FF"/>
            </a:solidFill>
            <a:ln w="9525">
              <a:solidFill>
                <a:schemeClr val="bg2"/>
              </a:solidFill>
              <a:round/>
              <a:headEnd/>
              <a:tailEnd/>
            </a:ln>
          </p:spPr>
          <p:txBody>
            <a:bodyPr wrap="none" anchor="ctr"/>
            <a:lstStyle/>
            <a:p>
              <a:endParaRPr lang="en-US" dirty="0"/>
            </a:p>
          </p:txBody>
        </p:sp>
        <p:sp>
          <p:nvSpPr>
            <p:cNvPr id="40993" name="Text Box 33"/>
            <p:cNvSpPr txBox="1">
              <a:spLocks noChangeArrowheads="1"/>
            </p:cNvSpPr>
            <p:nvPr/>
          </p:nvSpPr>
          <p:spPr bwMode="auto">
            <a:xfrm>
              <a:off x="3775" y="1671"/>
              <a:ext cx="162" cy="135"/>
            </a:xfrm>
            <a:prstGeom prst="rect">
              <a:avLst/>
            </a:prstGeom>
            <a:noFill/>
            <a:ln w="9525">
              <a:noFill/>
              <a:miter lim="800000"/>
              <a:headEnd/>
              <a:tailEnd/>
            </a:ln>
          </p:spPr>
          <p:txBody>
            <a:bodyPr wrap="none">
              <a:spAutoFit/>
            </a:bodyPr>
            <a:lstStyle/>
            <a:p>
              <a:r>
                <a:rPr lang="en-US" sz="800" b="1" dirty="0">
                  <a:solidFill>
                    <a:schemeClr val="bg2"/>
                  </a:solidFill>
                  <a:latin typeface="Arial" charset="0"/>
                </a:rPr>
                <a:t>K</a:t>
              </a:r>
              <a:endParaRPr lang="en-US" sz="800" dirty="0"/>
            </a:p>
          </p:txBody>
        </p:sp>
        <p:sp>
          <p:nvSpPr>
            <p:cNvPr id="40994" name="Text Box 34"/>
            <p:cNvSpPr txBox="1">
              <a:spLocks noChangeArrowheads="1"/>
            </p:cNvSpPr>
            <p:nvPr/>
          </p:nvSpPr>
          <p:spPr bwMode="auto">
            <a:xfrm>
              <a:off x="3926" y="1681"/>
              <a:ext cx="162" cy="135"/>
            </a:xfrm>
            <a:prstGeom prst="rect">
              <a:avLst/>
            </a:prstGeom>
            <a:noFill/>
            <a:ln w="9525">
              <a:noFill/>
              <a:miter lim="800000"/>
              <a:headEnd/>
              <a:tailEnd/>
            </a:ln>
          </p:spPr>
          <p:txBody>
            <a:bodyPr wrap="none">
              <a:spAutoFit/>
            </a:bodyPr>
            <a:lstStyle/>
            <a:p>
              <a:r>
                <a:rPr lang="en-US" sz="800" b="1" dirty="0">
                  <a:solidFill>
                    <a:schemeClr val="bg2"/>
                  </a:solidFill>
                  <a:latin typeface="Arial" charset="0"/>
                </a:rPr>
                <a:t>K</a:t>
              </a:r>
              <a:endParaRPr lang="en-US" sz="800" dirty="0"/>
            </a:p>
          </p:txBody>
        </p:sp>
        <p:sp>
          <p:nvSpPr>
            <p:cNvPr id="40995" name="Text Box 35"/>
            <p:cNvSpPr txBox="1">
              <a:spLocks noChangeArrowheads="1"/>
            </p:cNvSpPr>
            <p:nvPr/>
          </p:nvSpPr>
          <p:spPr bwMode="auto">
            <a:xfrm>
              <a:off x="4043" y="1588"/>
              <a:ext cx="259" cy="135"/>
            </a:xfrm>
            <a:prstGeom prst="rect">
              <a:avLst/>
            </a:prstGeom>
            <a:noFill/>
            <a:ln w="9525">
              <a:noFill/>
              <a:miter lim="800000"/>
              <a:headEnd/>
              <a:tailEnd/>
            </a:ln>
          </p:spPr>
          <p:txBody>
            <a:bodyPr wrap="none">
              <a:spAutoFit/>
            </a:bodyPr>
            <a:lstStyle/>
            <a:p>
              <a:r>
                <a:rPr lang="en-US" sz="800" dirty="0">
                  <a:solidFill>
                    <a:schemeClr val="bg2"/>
                  </a:solidFill>
                  <a:latin typeface="Arial" charset="0"/>
                </a:rPr>
                <a:t>Grb2</a:t>
              </a:r>
              <a:endParaRPr lang="en-US" sz="800" b="1" dirty="0">
                <a:solidFill>
                  <a:schemeClr val="bg2"/>
                </a:solidFill>
                <a:latin typeface="Arial" charset="0"/>
              </a:endParaRPr>
            </a:p>
          </p:txBody>
        </p:sp>
        <p:sp>
          <p:nvSpPr>
            <p:cNvPr id="40996" name="Text Box 36"/>
            <p:cNvSpPr txBox="1">
              <a:spLocks noChangeArrowheads="1"/>
            </p:cNvSpPr>
            <p:nvPr/>
          </p:nvSpPr>
          <p:spPr bwMode="auto">
            <a:xfrm>
              <a:off x="4276" y="1667"/>
              <a:ext cx="227" cy="135"/>
            </a:xfrm>
            <a:prstGeom prst="rect">
              <a:avLst/>
            </a:prstGeom>
            <a:noFill/>
            <a:ln w="9525">
              <a:noFill/>
              <a:miter lim="800000"/>
              <a:headEnd/>
              <a:tailEnd/>
            </a:ln>
          </p:spPr>
          <p:txBody>
            <a:bodyPr wrap="none">
              <a:spAutoFit/>
            </a:bodyPr>
            <a:lstStyle/>
            <a:p>
              <a:r>
                <a:rPr lang="en-US" sz="800" dirty="0">
                  <a:solidFill>
                    <a:schemeClr val="bg2"/>
                  </a:solidFill>
                  <a:latin typeface="Arial" charset="0"/>
                </a:rPr>
                <a:t>Ses</a:t>
              </a:r>
            </a:p>
          </p:txBody>
        </p:sp>
        <p:sp>
          <p:nvSpPr>
            <p:cNvPr id="40997" name="Text Box 37"/>
            <p:cNvSpPr txBox="1">
              <a:spLocks noChangeArrowheads="1"/>
            </p:cNvSpPr>
            <p:nvPr/>
          </p:nvSpPr>
          <p:spPr bwMode="auto">
            <a:xfrm>
              <a:off x="5098" y="2896"/>
              <a:ext cx="320" cy="144"/>
            </a:xfrm>
            <a:prstGeom prst="rect">
              <a:avLst/>
            </a:prstGeom>
            <a:noFill/>
            <a:ln w="9525">
              <a:noFill/>
              <a:miter lim="800000"/>
              <a:headEnd/>
              <a:tailEnd/>
            </a:ln>
          </p:spPr>
          <p:txBody>
            <a:bodyPr wrap="none">
              <a:spAutoFit/>
            </a:bodyPr>
            <a:lstStyle/>
            <a:p>
              <a:r>
                <a:rPr lang="en-US" sz="900" dirty="0">
                  <a:solidFill>
                    <a:schemeClr val="bg2"/>
                  </a:solidFill>
                  <a:latin typeface="Arial" charset="0"/>
                </a:rPr>
                <a:t>MAPK</a:t>
              </a:r>
            </a:p>
          </p:txBody>
        </p:sp>
        <p:sp>
          <p:nvSpPr>
            <p:cNvPr id="40998" name="Text Box 38"/>
            <p:cNvSpPr txBox="1">
              <a:spLocks noChangeArrowheads="1"/>
            </p:cNvSpPr>
            <p:nvPr/>
          </p:nvSpPr>
          <p:spPr bwMode="auto">
            <a:xfrm>
              <a:off x="4325" y="2532"/>
              <a:ext cx="511" cy="144"/>
            </a:xfrm>
            <a:prstGeom prst="rect">
              <a:avLst/>
            </a:prstGeom>
            <a:noFill/>
            <a:ln w="9525">
              <a:noFill/>
              <a:miter lim="800000"/>
              <a:headEnd/>
              <a:tailEnd/>
            </a:ln>
          </p:spPr>
          <p:txBody>
            <a:bodyPr>
              <a:spAutoFit/>
            </a:bodyPr>
            <a:lstStyle/>
            <a:p>
              <a:r>
                <a:rPr lang="en-US" sz="900" dirty="0">
                  <a:solidFill>
                    <a:schemeClr val="bg2"/>
                  </a:solidFill>
                  <a:latin typeface="Wingdings" pitchFamily="2" charset="2"/>
                </a:rPr>
                <a:t>GSK-3</a:t>
              </a:r>
            </a:p>
          </p:txBody>
        </p:sp>
        <p:sp>
          <p:nvSpPr>
            <p:cNvPr id="40999" name="Text Box 39"/>
            <p:cNvSpPr txBox="1">
              <a:spLocks noChangeArrowheads="1"/>
            </p:cNvSpPr>
            <p:nvPr/>
          </p:nvSpPr>
          <p:spPr bwMode="auto">
            <a:xfrm>
              <a:off x="4458" y="1949"/>
              <a:ext cx="240" cy="144"/>
            </a:xfrm>
            <a:prstGeom prst="rect">
              <a:avLst/>
            </a:prstGeom>
            <a:noFill/>
            <a:ln w="9525">
              <a:noFill/>
              <a:miter lim="800000"/>
              <a:headEnd/>
              <a:tailEnd/>
            </a:ln>
          </p:spPr>
          <p:txBody>
            <a:bodyPr wrap="none">
              <a:spAutoFit/>
            </a:bodyPr>
            <a:lstStyle/>
            <a:p>
              <a:r>
                <a:rPr lang="en-US" sz="900" dirty="0">
                  <a:solidFill>
                    <a:schemeClr val="bg2"/>
                  </a:solidFill>
                  <a:latin typeface="Arial" charset="0"/>
                </a:rPr>
                <a:t>Sos</a:t>
              </a:r>
            </a:p>
          </p:txBody>
        </p:sp>
        <p:sp>
          <p:nvSpPr>
            <p:cNvPr id="41000" name="Text Box 40"/>
            <p:cNvSpPr txBox="1">
              <a:spLocks noChangeArrowheads="1"/>
            </p:cNvSpPr>
            <p:nvPr/>
          </p:nvSpPr>
          <p:spPr bwMode="auto">
            <a:xfrm>
              <a:off x="3599" y="2256"/>
              <a:ext cx="369" cy="144"/>
            </a:xfrm>
            <a:prstGeom prst="rect">
              <a:avLst/>
            </a:prstGeom>
            <a:noFill/>
            <a:ln w="9525">
              <a:noFill/>
              <a:miter lim="800000"/>
              <a:headEnd/>
              <a:tailEnd/>
            </a:ln>
          </p:spPr>
          <p:txBody>
            <a:bodyPr wrap="none">
              <a:spAutoFit/>
            </a:bodyPr>
            <a:lstStyle/>
            <a:p>
              <a:r>
                <a:rPr lang="en-US" sz="900" dirty="0">
                  <a:solidFill>
                    <a:schemeClr val="bg2"/>
                  </a:solidFill>
                  <a:latin typeface="Wingdings" pitchFamily="2" charset="2"/>
                </a:rPr>
                <a:t>PTEN</a:t>
              </a:r>
            </a:p>
          </p:txBody>
        </p:sp>
        <p:sp>
          <p:nvSpPr>
            <p:cNvPr id="41001" name="Text Box 41"/>
            <p:cNvSpPr txBox="1">
              <a:spLocks noChangeArrowheads="1"/>
            </p:cNvSpPr>
            <p:nvPr/>
          </p:nvSpPr>
          <p:spPr bwMode="auto">
            <a:xfrm>
              <a:off x="3547" y="1866"/>
              <a:ext cx="240" cy="144"/>
            </a:xfrm>
            <a:prstGeom prst="rect">
              <a:avLst/>
            </a:prstGeom>
            <a:noFill/>
            <a:ln w="9525">
              <a:noFill/>
              <a:miter lim="800000"/>
              <a:headEnd/>
              <a:tailEnd/>
            </a:ln>
          </p:spPr>
          <p:txBody>
            <a:bodyPr wrap="none">
              <a:spAutoFit/>
            </a:bodyPr>
            <a:lstStyle/>
            <a:p>
              <a:r>
                <a:rPr lang="en-US" sz="900" dirty="0">
                  <a:solidFill>
                    <a:schemeClr val="bg2"/>
                  </a:solidFill>
                  <a:latin typeface="Arial" charset="0"/>
                </a:rPr>
                <a:t>Sch</a:t>
              </a:r>
            </a:p>
          </p:txBody>
        </p:sp>
        <p:sp>
          <p:nvSpPr>
            <p:cNvPr id="41002" name="Text Box 42"/>
            <p:cNvSpPr txBox="1">
              <a:spLocks noChangeArrowheads="1"/>
            </p:cNvSpPr>
            <p:nvPr/>
          </p:nvSpPr>
          <p:spPr bwMode="auto">
            <a:xfrm>
              <a:off x="5093" y="2567"/>
              <a:ext cx="576" cy="144"/>
            </a:xfrm>
            <a:prstGeom prst="rect">
              <a:avLst/>
            </a:prstGeom>
            <a:noFill/>
            <a:ln w="9525">
              <a:noFill/>
              <a:miter lim="800000"/>
              <a:headEnd/>
              <a:tailEnd/>
            </a:ln>
          </p:spPr>
          <p:txBody>
            <a:bodyPr wrap="none">
              <a:spAutoFit/>
            </a:bodyPr>
            <a:lstStyle/>
            <a:p>
              <a:r>
                <a:rPr lang="en-US" sz="900" dirty="0">
                  <a:solidFill>
                    <a:schemeClr val="bg2"/>
                  </a:solidFill>
                  <a:latin typeface="Wingdings" pitchFamily="2" charset="2"/>
                </a:rPr>
                <a:t>MEK1/2</a:t>
              </a:r>
            </a:p>
          </p:txBody>
        </p:sp>
        <p:sp>
          <p:nvSpPr>
            <p:cNvPr id="41003" name="Text Box 43"/>
            <p:cNvSpPr txBox="1">
              <a:spLocks noChangeArrowheads="1"/>
            </p:cNvSpPr>
            <p:nvPr/>
          </p:nvSpPr>
          <p:spPr bwMode="auto">
            <a:xfrm>
              <a:off x="4709" y="2682"/>
              <a:ext cx="244" cy="144"/>
            </a:xfrm>
            <a:prstGeom prst="rect">
              <a:avLst/>
            </a:prstGeom>
            <a:noFill/>
            <a:ln w="9525">
              <a:noFill/>
              <a:miter lim="800000"/>
              <a:headEnd/>
              <a:tailEnd/>
            </a:ln>
          </p:spPr>
          <p:txBody>
            <a:bodyPr wrap="none">
              <a:spAutoFit/>
            </a:bodyPr>
            <a:lstStyle/>
            <a:p>
              <a:r>
                <a:rPr lang="en-US" sz="900" dirty="0">
                  <a:solidFill>
                    <a:schemeClr val="bg2"/>
                  </a:solidFill>
                  <a:latin typeface="Arial" charset="0"/>
                </a:rPr>
                <a:t>Bad</a:t>
              </a:r>
            </a:p>
          </p:txBody>
        </p:sp>
        <p:sp>
          <p:nvSpPr>
            <p:cNvPr id="41004" name="Text Box 44"/>
            <p:cNvSpPr txBox="1">
              <a:spLocks noChangeArrowheads="1"/>
            </p:cNvSpPr>
            <p:nvPr/>
          </p:nvSpPr>
          <p:spPr bwMode="auto">
            <a:xfrm>
              <a:off x="4375" y="2260"/>
              <a:ext cx="220" cy="144"/>
            </a:xfrm>
            <a:prstGeom prst="rect">
              <a:avLst/>
            </a:prstGeom>
            <a:noFill/>
            <a:ln w="9525">
              <a:noFill/>
              <a:miter lim="800000"/>
              <a:headEnd/>
              <a:tailEnd/>
            </a:ln>
          </p:spPr>
          <p:txBody>
            <a:bodyPr wrap="none">
              <a:spAutoFit/>
            </a:bodyPr>
            <a:lstStyle/>
            <a:p>
              <a:r>
                <a:rPr lang="en-US" sz="900" dirty="0">
                  <a:solidFill>
                    <a:schemeClr val="bg2"/>
                  </a:solidFill>
                  <a:latin typeface="Arial" charset="0"/>
                </a:rPr>
                <a:t>Akt</a:t>
              </a:r>
            </a:p>
          </p:txBody>
        </p:sp>
        <p:sp>
          <p:nvSpPr>
            <p:cNvPr id="41005" name="Text Box 45"/>
            <p:cNvSpPr txBox="1">
              <a:spLocks noChangeArrowheads="1"/>
            </p:cNvSpPr>
            <p:nvPr/>
          </p:nvSpPr>
          <p:spPr bwMode="auto">
            <a:xfrm>
              <a:off x="4043" y="1807"/>
              <a:ext cx="240" cy="144"/>
            </a:xfrm>
            <a:prstGeom prst="rect">
              <a:avLst/>
            </a:prstGeom>
            <a:noFill/>
            <a:ln w="9525">
              <a:noFill/>
              <a:miter lim="800000"/>
              <a:headEnd/>
              <a:tailEnd/>
            </a:ln>
          </p:spPr>
          <p:txBody>
            <a:bodyPr wrap="none">
              <a:spAutoFit/>
            </a:bodyPr>
            <a:lstStyle/>
            <a:p>
              <a:r>
                <a:rPr lang="en-US" sz="900" dirty="0">
                  <a:solidFill>
                    <a:schemeClr val="bg2"/>
                  </a:solidFill>
                  <a:latin typeface="Arial" charset="0"/>
                </a:rPr>
                <a:t>Shc</a:t>
              </a:r>
            </a:p>
          </p:txBody>
        </p:sp>
        <p:sp>
          <p:nvSpPr>
            <p:cNvPr id="41006" name="Text Box 46"/>
            <p:cNvSpPr txBox="1">
              <a:spLocks noChangeArrowheads="1"/>
            </p:cNvSpPr>
            <p:nvPr/>
          </p:nvSpPr>
          <p:spPr bwMode="auto">
            <a:xfrm>
              <a:off x="5123" y="2256"/>
              <a:ext cx="228" cy="144"/>
            </a:xfrm>
            <a:prstGeom prst="rect">
              <a:avLst/>
            </a:prstGeom>
            <a:noFill/>
            <a:ln w="9525">
              <a:noFill/>
              <a:miter lim="800000"/>
              <a:headEnd/>
              <a:tailEnd/>
            </a:ln>
          </p:spPr>
          <p:txBody>
            <a:bodyPr wrap="none">
              <a:spAutoFit/>
            </a:bodyPr>
            <a:lstStyle/>
            <a:p>
              <a:r>
                <a:rPr lang="en-US" sz="900" dirty="0">
                  <a:solidFill>
                    <a:schemeClr val="bg2"/>
                  </a:solidFill>
                  <a:latin typeface="Arial" charset="0"/>
                </a:rPr>
                <a:t>Raf</a:t>
              </a:r>
            </a:p>
          </p:txBody>
        </p:sp>
        <p:sp>
          <p:nvSpPr>
            <p:cNvPr id="41007" name="Text Box 47"/>
            <p:cNvSpPr txBox="1">
              <a:spLocks noChangeArrowheads="1"/>
            </p:cNvSpPr>
            <p:nvPr/>
          </p:nvSpPr>
          <p:spPr bwMode="auto">
            <a:xfrm>
              <a:off x="5125" y="1942"/>
              <a:ext cx="244" cy="144"/>
            </a:xfrm>
            <a:prstGeom prst="rect">
              <a:avLst/>
            </a:prstGeom>
            <a:noFill/>
            <a:ln w="9525">
              <a:noFill/>
              <a:miter lim="800000"/>
              <a:headEnd/>
              <a:tailEnd/>
            </a:ln>
          </p:spPr>
          <p:txBody>
            <a:bodyPr wrap="none">
              <a:spAutoFit/>
            </a:bodyPr>
            <a:lstStyle/>
            <a:p>
              <a:r>
                <a:rPr lang="en-US" sz="900" dirty="0">
                  <a:solidFill>
                    <a:schemeClr val="bg2"/>
                  </a:solidFill>
                  <a:latin typeface="Arial" charset="0"/>
                </a:rPr>
                <a:t>Ras</a:t>
              </a:r>
            </a:p>
          </p:txBody>
        </p:sp>
        <p:sp>
          <p:nvSpPr>
            <p:cNvPr id="41008" name="Text Box 48"/>
            <p:cNvSpPr txBox="1">
              <a:spLocks noChangeArrowheads="1"/>
            </p:cNvSpPr>
            <p:nvPr/>
          </p:nvSpPr>
          <p:spPr bwMode="auto">
            <a:xfrm>
              <a:off x="3941" y="2629"/>
              <a:ext cx="348" cy="144"/>
            </a:xfrm>
            <a:prstGeom prst="rect">
              <a:avLst/>
            </a:prstGeom>
            <a:noFill/>
            <a:ln w="9525">
              <a:noFill/>
              <a:miter lim="800000"/>
              <a:headEnd/>
              <a:tailEnd/>
            </a:ln>
          </p:spPr>
          <p:txBody>
            <a:bodyPr wrap="none">
              <a:spAutoFit/>
            </a:bodyPr>
            <a:lstStyle/>
            <a:p>
              <a:r>
                <a:rPr lang="en-US" sz="900" dirty="0">
                  <a:solidFill>
                    <a:schemeClr val="bg2"/>
                  </a:solidFill>
                  <a:latin typeface="Wingdings" pitchFamily="2" charset="2"/>
                </a:rPr>
                <a:t>FKHR</a:t>
              </a:r>
            </a:p>
          </p:txBody>
        </p:sp>
        <p:sp>
          <p:nvSpPr>
            <p:cNvPr id="3294257" name="Text Box 49"/>
            <p:cNvSpPr txBox="1">
              <a:spLocks noChangeArrowheads="1"/>
            </p:cNvSpPr>
            <p:nvPr/>
          </p:nvSpPr>
          <p:spPr bwMode="auto">
            <a:xfrm>
              <a:off x="3782" y="2971"/>
              <a:ext cx="248" cy="154"/>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en-US" sz="1000" dirty="0">
                  <a:latin typeface="Arial" charset="0"/>
                </a:rPr>
                <a:t>p27</a:t>
              </a:r>
            </a:p>
          </p:txBody>
        </p:sp>
        <p:sp>
          <p:nvSpPr>
            <p:cNvPr id="3294258" name="Text Box 50"/>
            <p:cNvSpPr txBox="1">
              <a:spLocks noChangeArrowheads="1"/>
            </p:cNvSpPr>
            <p:nvPr/>
          </p:nvSpPr>
          <p:spPr bwMode="auto">
            <a:xfrm>
              <a:off x="4381" y="3558"/>
              <a:ext cx="387" cy="154"/>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en-US" sz="1000" dirty="0">
                  <a:latin typeface="Arial" charset="0"/>
                </a:rPr>
                <a:t>survival</a:t>
              </a:r>
            </a:p>
          </p:txBody>
        </p:sp>
        <p:sp>
          <p:nvSpPr>
            <p:cNvPr id="41011" name="Text Box 51"/>
            <p:cNvSpPr txBox="1">
              <a:spLocks noChangeArrowheads="1"/>
            </p:cNvSpPr>
            <p:nvPr/>
          </p:nvSpPr>
          <p:spPr bwMode="auto">
            <a:xfrm>
              <a:off x="3468" y="2644"/>
              <a:ext cx="328" cy="144"/>
            </a:xfrm>
            <a:prstGeom prst="rect">
              <a:avLst/>
            </a:prstGeom>
            <a:noFill/>
            <a:ln w="9525">
              <a:noFill/>
              <a:miter lim="800000"/>
              <a:headEnd/>
              <a:tailEnd/>
            </a:ln>
          </p:spPr>
          <p:txBody>
            <a:bodyPr wrap="none">
              <a:spAutoFit/>
            </a:bodyPr>
            <a:lstStyle/>
            <a:p>
              <a:r>
                <a:rPr lang="en-US" sz="900" dirty="0">
                  <a:solidFill>
                    <a:schemeClr val="bg2"/>
                  </a:solidFill>
                  <a:latin typeface="Arial" charset="0"/>
                </a:rPr>
                <a:t>mTOR</a:t>
              </a:r>
            </a:p>
          </p:txBody>
        </p:sp>
        <p:sp>
          <p:nvSpPr>
            <p:cNvPr id="41012" name="Text Box 52"/>
            <p:cNvSpPr txBox="1">
              <a:spLocks noChangeArrowheads="1"/>
            </p:cNvSpPr>
            <p:nvPr/>
          </p:nvSpPr>
          <p:spPr bwMode="auto">
            <a:xfrm>
              <a:off x="3690" y="1981"/>
              <a:ext cx="292" cy="144"/>
            </a:xfrm>
            <a:prstGeom prst="rect">
              <a:avLst/>
            </a:prstGeom>
            <a:noFill/>
            <a:ln w="9525">
              <a:noFill/>
              <a:miter lim="800000"/>
              <a:headEnd/>
              <a:tailEnd/>
            </a:ln>
          </p:spPr>
          <p:txBody>
            <a:bodyPr wrap="none">
              <a:spAutoFit/>
            </a:bodyPr>
            <a:lstStyle/>
            <a:p>
              <a:r>
                <a:rPr lang="en-US" sz="900" dirty="0">
                  <a:solidFill>
                    <a:schemeClr val="bg2"/>
                  </a:solidFill>
                  <a:latin typeface="Arial" charset="0"/>
                </a:rPr>
                <a:t>P13K</a:t>
              </a:r>
            </a:p>
          </p:txBody>
        </p:sp>
        <p:sp>
          <p:nvSpPr>
            <p:cNvPr id="3294261" name="Line 53"/>
            <p:cNvSpPr>
              <a:spLocks noChangeShapeType="1"/>
            </p:cNvSpPr>
            <p:nvPr/>
          </p:nvSpPr>
          <p:spPr bwMode="auto">
            <a:xfrm>
              <a:off x="4565" y="1777"/>
              <a:ext cx="507" cy="190"/>
            </a:xfrm>
            <a:prstGeom prst="line">
              <a:avLst/>
            </a:prstGeom>
            <a:noFill/>
            <a:ln w="9525">
              <a:solidFill>
                <a:schemeClr val="tx1"/>
              </a:solidFill>
              <a:round/>
              <a:headEnd/>
              <a:tailEnd type="triangle" w="med" len="med"/>
            </a:ln>
            <a:effectLst>
              <a:outerShdw dist="35921" dir="2700000" algn="ctr" rotWithShape="0">
                <a:srgbClr val="000000"/>
              </a:outerShdw>
            </a:effectLst>
          </p:spPr>
          <p:txBody>
            <a:bodyPr wrap="none" anchor="ctr"/>
            <a:lstStyle/>
            <a:p>
              <a:pPr>
                <a:defRPr/>
              </a:pPr>
              <a:endParaRPr lang="en-US" dirty="0"/>
            </a:p>
          </p:txBody>
        </p:sp>
        <p:sp>
          <p:nvSpPr>
            <p:cNvPr id="3294262" name="Line 54"/>
            <p:cNvSpPr>
              <a:spLocks noChangeShapeType="1"/>
            </p:cNvSpPr>
            <p:nvPr/>
          </p:nvSpPr>
          <p:spPr bwMode="auto">
            <a:xfrm rot="-21382991">
              <a:off x="4771" y="2037"/>
              <a:ext cx="298" cy="8"/>
            </a:xfrm>
            <a:prstGeom prst="line">
              <a:avLst/>
            </a:prstGeom>
            <a:noFill/>
            <a:ln w="9525">
              <a:solidFill>
                <a:schemeClr val="tx1"/>
              </a:solidFill>
              <a:round/>
              <a:headEnd/>
              <a:tailEnd type="triangle" w="med" len="med"/>
            </a:ln>
            <a:effectLst>
              <a:outerShdw dist="35921" dir="2700000" algn="ctr" rotWithShape="0">
                <a:srgbClr val="000000"/>
              </a:outerShdw>
            </a:effectLst>
          </p:spPr>
          <p:txBody>
            <a:bodyPr wrap="none" anchor="ctr"/>
            <a:lstStyle/>
            <a:p>
              <a:pPr>
                <a:defRPr/>
              </a:pPr>
              <a:endParaRPr lang="en-US" dirty="0"/>
            </a:p>
          </p:txBody>
        </p:sp>
        <p:sp>
          <p:nvSpPr>
            <p:cNvPr id="3294263" name="Line 55"/>
            <p:cNvSpPr>
              <a:spLocks noChangeShapeType="1"/>
            </p:cNvSpPr>
            <p:nvPr/>
          </p:nvSpPr>
          <p:spPr bwMode="auto">
            <a:xfrm>
              <a:off x="4024" y="2094"/>
              <a:ext cx="327" cy="175"/>
            </a:xfrm>
            <a:prstGeom prst="line">
              <a:avLst/>
            </a:prstGeom>
            <a:noFill/>
            <a:ln w="9525">
              <a:solidFill>
                <a:schemeClr val="tx1"/>
              </a:solidFill>
              <a:round/>
              <a:headEnd/>
              <a:tailEnd type="triangle" w="med" len="med"/>
            </a:ln>
            <a:effectLst>
              <a:outerShdw dist="35921" dir="2700000" algn="ctr" rotWithShape="0">
                <a:srgbClr val="000000"/>
              </a:outerShdw>
            </a:effectLst>
          </p:spPr>
          <p:txBody>
            <a:bodyPr wrap="none" anchor="ctr"/>
            <a:lstStyle/>
            <a:p>
              <a:pPr>
                <a:defRPr/>
              </a:pPr>
              <a:endParaRPr lang="en-US" dirty="0"/>
            </a:p>
          </p:txBody>
        </p:sp>
        <p:sp>
          <p:nvSpPr>
            <p:cNvPr id="3294264" name="Line 56"/>
            <p:cNvSpPr>
              <a:spLocks noChangeShapeType="1"/>
            </p:cNvSpPr>
            <p:nvPr/>
          </p:nvSpPr>
          <p:spPr bwMode="auto">
            <a:xfrm flipH="1">
              <a:off x="3823" y="2403"/>
              <a:ext cx="506" cy="214"/>
            </a:xfrm>
            <a:prstGeom prst="line">
              <a:avLst/>
            </a:prstGeom>
            <a:noFill/>
            <a:ln w="9525">
              <a:solidFill>
                <a:schemeClr val="tx1"/>
              </a:solidFill>
              <a:round/>
              <a:headEnd/>
              <a:tailEnd type="triangle" w="med" len="med"/>
            </a:ln>
            <a:effectLst>
              <a:outerShdw dist="35921" dir="2700000" algn="ctr" rotWithShape="0">
                <a:srgbClr val="000000"/>
              </a:outerShdw>
            </a:effectLst>
          </p:spPr>
          <p:txBody>
            <a:bodyPr wrap="none" anchor="ctr"/>
            <a:lstStyle/>
            <a:p>
              <a:pPr>
                <a:defRPr/>
              </a:pPr>
              <a:endParaRPr lang="en-US" dirty="0"/>
            </a:p>
          </p:txBody>
        </p:sp>
        <p:sp>
          <p:nvSpPr>
            <p:cNvPr id="3294265" name="Line 57"/>
            <p:cNvSpPr>
              <a:spLocks noChangeShapeType="1"/>
            </p:cNvSpPr>
            <p:nvPr/>
          </p:nvSpPr>
          <p:spPr bwMode="auto">
            <a:xfrm>
              <a:off x="3652" y="2864"/>
              <a:ext cx="0" cy="664"/>
            </a:xfrm>
            <a:prstGeom prst="line">
              <a:avLst/>
            </a:prstGeom>
            <a:noFill/>
            <a:ln w="9525">
              <a:solidFill>
                <a:schemeClr val="tx1"/>
              </a:solidFill>
              <a:round/>
              <a:headEnd/>
              <a:tailEnd type="triangle" w="med" len="med"/>
            </a:ln>
            <a:effectLst>
              <a:outerShdw dist="35921" dir="2700000" algn="ctr" rotWithShape="0">
                <a:schemeClr val="bg2"/>
              </a:outerShdw>
            </a:effectLst>
          </p:spPr>
          <p:txBody>
            <a:bodyPr wrap="none" anchor="ctr"/>
            <a:lstStyle/>
            <a:p>
              <a:pPr>
                <a:defRPr/>
              </a:pPr>
              <a:endParaRPr lang="en-US" dirty="0"/>
            </a:p>
          </p:txBody>
        </p:sp>
        <p:sp>
          <p:nvSpPr>
            <p:cNvPr id="3294266" name="Text Box 58"/>
            <p:cNvSpPr txBox="1">
              <a:spLocks noChangeArrowheads="1"/>
            </p:cNvSpPr>
            <p:nvPr/>
          </p:nvSpPr>
          <p:spPr bwMode="auto">
            <a:xfrm>
              <a:off x="3515" y="3555"/>
              <a:ext cx="532" cy="250"/>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en-US" sz="1000" dirty="0">
                  <a:latin typeface="Arial" charset="0"/>
                </a:rPr>
                <a:t>cell cycle</a:t>
              </a:r>
            </a:p>
            <a:p>
              <a:pPr>
                <a:defRPr/>
              </a:pPr>
              <a:r>
                <a:rPr lang="en-US" sz="1000" dirty="0">
                  <a:latin typeface="Arial" charset="0"/>
                </a:rPr>
                <a:t>progression</a:t>
              </a:r>
            </a:p>
          </p:txBody>
        </p:sp>
        <p:sp>
          <p:nvSpPr>
            <p:cNvPr id="3294267" name="Text Box 59"/>
            <p:cNvSpPr txBox="1">
              <a:spLocks noChangeArrowheads="1"/>
            </p:cNvSpPr>
            <p:nvPr/>
          </p:nvSpPr>
          <p:spPr bwMode="auto">
            <a:xfrm>
              <a:off x="3700" y="3232"/>
              <a:ext cx="458" cy="154"/>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en-US" sz="1000" dirty="0">
                  <a:latin typeface="Arial" charset="0"/>
                </a:rPr>
                <a:t>Cyclin D1</a:t>
              </a:r>
            </a:p>
          </p:txBody>
        </p:sp>
        <p:sp>
          <p:nvSpPr>
            <p:cNvPr id="3294268" name="Text Box 60"/>
            <p:cNvSpPr txBox="1">
              <a:spLocks noChangeArrowheads="1"/>
            </p:cNvSpPr>
            <p:nvPr/>
          </p:nvSpPr>
          <p:spPr bwMode="auto">
            <a:xfrm>
              <a:off x="4950" y="3549"/>
              <a:ext cx="532" cy="154"/>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en-US" sz="1000" dirty="0">
                  <a:latin typeface="Arial" charset="0"/>
                </a:rPr>
                <a:t>proliferation</a:t>
              </a:r>
            </a:p>
          </p:txBody>
        </p:sp>
        <p:sp>
          <p:nvSpPr>
            <p:cNvPr id="3294269" name="Line 61"/>
            <p:cNvSpPr>
              <a:spLocks noChangeShapeType="1"/>
            </p:cNvSpPr>
            <p:nvPr/>
          </p:nvSpPr>
          <p:spPr bwMode="auto">
            <a:xfrm rot="20868593" flipH="1">
              <a:off x="3897" y="2807"/>
              <a:ext cx="60" cy="176"/>
            </a:xfrm>
            <a:prstGeom prst="line">
              <a:avLst/>
            </a:prstGeom>
            <a:noFill/>
            <a:ln w="9525">
              <a:solidFill>
                <a:schemeClr val="tx1"/>
              </a:solidFill>
              <a:round/>
              <a:headEnd/>
              <a:tailEnd type="triangle" w="med" len="med"/>
            </a:ln>
            <a:effectLst>
              <a:outerShdw dist="35921" dir="2700000" algn="ctr" rotWithShape="0">
                <a:srgbClr val="000000"/>
              </a:outerShdw>
            </a:effectLst>
          </p:spPr>
          <p:txBody>
            <a:bodyPr wrap="none" anchor="ctr"/>
            <a:lstStyle/>
            <a:p>
              <a:pPr>
                <a:defRPr/>
              </a:pPr>
              <a:endParaRPr lang="en-US" dirty="0"/>
            </a:p>
          </p:txBody>
        </p:sp>
        <p:sp>
          <p:nvSpPr>
            <p:cNvPr id="3294270" name="Line 62"/>
            <p:cNvSpPr>
              <a:spLocks noChangeShapeType="1"/>
            </p:cNvSpPr>
            <p:nvPr/>
          </p:nvSpPr>
          <p:spPr bwMode="auto">
            <a:xfrm flipH="1">
              <a:off x="4642" y="2888"/>
              <a:ext cx="168" cy="673"/>
            </a:xfrm>
            <a:prstGeom prst="line">
              <a:avLst/>
            </a:prstGeom>
            <a:noFill/>
            <a:ln w="9525">
              <a:solidFill>
                <a:schemeClr val="tx1"/>
              </a:solidFill>
              <a:round/>
              <a:headEnd/>
              <a:tailEnd type="triangle" w="med" len="med"/>
            </a:ln>
            <a:effectLst>
              <a:outerShdw dist="35921" dir="2700000" algn="ctr" rotWithShape="0">
                <a:srgbClr val="000000"/>
              </a:outerShdw>
            </a:effectLst>
          </p:spPr>
          <p:txBody>
            <a:bodyPr wrap="none" anchor="ctr"/>
            <a:lstStyle/>
            <a:p>
              <a:pPr>
                <a:defRPr/>
              </a:pPr>
              <a:endParaRPr lang="en-US" dirty="0"/>
            </a:p>
          </p:txBody>
        </p:sp>
        <p:sp>
          <p:nvSpPr>
            <p:cNvPr id="41023" name="Line 63"/>
            <p:cNvSpPr>
              <a:spLocks noChangeShapeType="1"/>
            </p:cNvSpPr>
            <p:nvPr/>
          </p:nvSpPr>
          <p:spPr bwMode="auto">
            <a:xfrm>
              <a:off x="5254" y="2046"/>
              <a:ext cx="0" cy="183"/>
            </a:xfrm>
            <a:prstGeom prst="line">
              <a:avLst/>
            </a:prstGeom>
            <a:noFill/>
            <a:ln w="9525">
              <a:solidFill>
                <a:schemeClr val="tx1"/>
              </a:solidFill>
              <a:round/>
              <a:headEnd/>
              <a:tailEnd type="triangle" w="med" len="med"/>
            </a:ln>
          </p:spPr>
          <p:txBody>
            <a:bodyPr wrap="none" anchor="ctr"/>
            <a:lstStyle/>
            <a:p>
              <a:endParaRPr lang="en-US" dirty="0"/>
            </a:p>
          </p:txBody>
        </p:sp>
        <p:sp>
          <p:nvSpPr>
            <p:cNvPr id="3294272" name="Line 64"/>
            <p:cNvSpPr>
              <a:spLocks noChangeShapeType="1"/>
            </p:cNvSpPr>
            <p:nvPr/>
          </p:nvSpPr>
          <p:spPr bwMode="auto">
            <a:xfrm>
              <a:off x="5254" y="2379"/>
              <a:ext cx="1" cy="167"/>
            </a:xfrm>
            <a:prstGeom prst="line">
              <a:avLst/>
            </a:prstGeom>
            <a:noFill/>
            <a:ln w="9525">
              <a:solidFill>
                <a:schemeClr val="tx1"/>
              </a:solidFill>
              <a:round/>
              <a:headEnd/>
              <a:tailEnd type="triangle" w="med" len="med"/>
            </a:ln>
            <a:effectLst>
              <a:outerShdw dist="35921" dir="2700000" algn="ctr" rotWithShape="0">
                <a:srgbClr val="000000"/>
              </a:outerShdw>
            </a:effectLst>
          </p:spPr>
          <p:txBody>
            <a:bodyPr wrap="none" anchor="ctr"/>
            <a:lstStyle/>
            <a:p>
              <a:pPr>
                <a:defRPr/>
              </a:pPr>
              <a:endParaRPr lang="en-US" dirty="0"/>
            </a:p>
          </p:txBody>
        </p:sp>
        <p:sp>
          <p:nvSpPr>
            <p:cNvPr id="3294273" name="Line 65"/>
            <p:cNvSpPr>
              <a:spLocks noChangeShapeType="1"/>
            </p:cNvSpPr>
            <p:nvPr/>
          </p:nvSpPr>
          <p:spPr bwMode="auto">
            <a:xfrm>
              <a:off x="5254" y="2709"/>
              <a:ext cx="0" cy="159"/>
            </a:xfrm>
            <a:prstGeom prst="line">
              <a:avLst/>
            </a:prstGeom>
            <a:noFill/>
            <a:ln w="9525">
              <a:solidFill>
                <a:schemeClr val="tx1"/>
              </a:solidFill>
              <a:round/>
              <a:headEnd/>
              <a:tailEnd type="triangle" w="med" len="med"/>
            </a:ln>
            <a:effectLst>
              <a:outerShdw dist="35921" dir="2700000" algn="ctr" rotWithShape="0">
                <a:srgbClr val="000000"/>
              </a:outerShdw>
            </a:effectLst>
          </p:spPr>
          <p:txBody>
            <a:bodyPr wrap="none" anchor="ctr"/>
            <a:lstStyle/>
            <a:p>
              <a:pPr>
                <a:defRPr/>
              </a:pPr>
              <a:endParaRPr lang="en-US" dirty="0"/>
            </a:p>
          </p:txBody>
        </p:sp>
        <p:sp>
          <p:nvSpPr>
            <p:cNvPr id="3294274" name="Line 66"/>
            <p:cNvSpPr>
              <a:spLocks noChangeShapeType="1"/>
            </p:cNvSpPr>
            <p:nvPr/>
          </p:nvSpPr>
          <p:spPr bwMode="auto">
            <a:xfrm>
              <a:off x="5254" y="3102"/>
              <a:ext cx="0" cy="452"/>
            </a:xfrm>
            <a:prstGeom prst="line">
              <a:avLst/>
            </a:prstGeom>
            <a:noFill/>
            <a:ln w="9525">
              <a:solidFill>
                <a:schemeClr val="tx1"/>
              </a:solidFill>
              <a:round/>
              <a:headEnd/>
              <a:tailEnd type="triangle" w="med" len="med"/>
            </a:ln>
            <a:effectLst>
              <a:outerShdw dist="35921" dir="2700000" algn="ctr" rotWithShape="0">
                <a:srgbClr val="000000"/>
              </a:outerShdw>
            </a:effectLst>
          </p:spPr>
          <p:txBody>
            <a:bodyPr wrap="none" anchor="ctr"/>
            <a:lstStyle/>
            <a:p>
              <a:pPr>
                <a:defRPr/>
              </a:pPr>
              <a:endParaRPr lang="en-US" dirty="0"/>
            </a:p>
          </p:txBody>
        </p:sp>
        <p:sp>
          <p:nvSpPr>
            <p:cNvPr id="3294275" name="Line 67"/>
            <p:cNvSpPr>
              <a:spLocks noChangeShapeType="1"/>
            </p:cNvSpPr>
            <p:nvPr/>
          </p:nvSpPr>
          <p:spPr bwMode="auto">
            <a:xfrm>
              <a:off x="4654" y="2341"/>
              <a:ext cx="394" cy="0"/>
            </a:xfrm>
            <a:prstGeom prst="line">
              <a:avLst/>
            </a:prstGeom>
            <a:no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p>
          </p:txBody>
        </p:sp>
        <p:sp>
          <p:nvSpPr>
            <p:cNvPr id="41028" name="Line 68"/>
            <p:cNvSpPr>
              <a:spLocks noChangeShapeType="1"/>
            </p:cNvSpPr>
            <p:nvPr/>
          </p:nvSpPr>
          <p:spPr bwMode="auto">
            <a:xfrm>
              <a:off x="4484" y="2427"/>
              <a:ext cx="0" cy="71"/>
            </a:xfrm>
            <a:prstGeom prst="line">
              <a:avLst/>
            </a:prstGeom>
            <a:noFill/>
            <a:ln w="9525">
              <a:solidFill>
                <a:schemeClr val="tx1"/>
              </a:solidFill>
              <a:round/>
              <a:headEnd/>
              <a:tailEnd/>
            </a:ln>
          </p:spPr>
          <p:txBody>
            <a:bodyPr wrap="none" anchor="ctr"/>
            <a:lstStyle/>
            <a:p>
              <a:endParaRPr lang="en-US" dirty="0"/>
            </a:p>
          </p:txBody>
        </p:sp>
        <p:sp>
          <p:nvSpPr>
            <p:cNvPr id="3294277" name="Line 69"/>
            <p:cNvSpPr>
              <a:spLocks noChangeShapeType="1"/>
            </p:cNvSpPr>
            <p:nvPr/>
          </p:nvSpPr>
          <p:spPr bwMode="auto">
            <a:xfrm flipH="1">
              <a:off x="4084" y="2736"/>
              <a:ext cx="385" cy="412"/>
            </a:xfrm>
            <a:prstGeom prst="line">
              <a:avLst/>
            </a:prstGeom>
            <a:no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p>
          </p:txBody>
        </p:sp>
        <p:sp>
          <p:nvSpPr>
            <p:cNvPr id="3294278" name="Line 70"/>
            <p:cNvSpPr>
              <a:spLocks noChangeShapeType="1"/>
            </p:cNvSpPr>
            <p:nvPr/>
          </p:nvSpPr>
          <p:spPr bwMode="auto">
            <a:xfrm flipH="1">
              <a:off x="3935" y="2341"/>
              <a:ext cx="356" cy="0"/>
            </a:xfrm>
            <a:prstGeom prst="line">
              <a:avLst/>
            </a:prstGeom>
            <a:noFill/>
            <a:ln w="9525">
              <a:solidFill>
                <a:schemeClr val="tx1"/>
              </a:solidFill>
              <a:round/>
              <a:headEnd/>
              <a:tailEnd/>
            </a:ln>
            <a:effectLst>
              <a:outerShdw dist="35921" dir="2700000" algn="ctr" rotWithShape="0">
                <a:srgbClr val="000000"/>
              </a:outerShdw>
            </a:effectLst>
          </p:spPr>
          <p:txBody>
            <a:bodyPr wrap="none" anchor="ctr"/>
            <a:lstStyle/>
            <a:p>
              <a:pPr>
                <a:defRPr/>
              </a:pPr>
              <a:endParaRPr lang="en-US" dirty="0"/>
            </a:p>
          </p:txBody>
        </p:sp>
        <p:sp>
          <p:nvSpPr>
            <p:cNvPr id="3294279" name="Line 71"/>
            <p:cNvSpPr>
              <a:spLocks noChangeShapeType="1"/>
            </p:cNvSpPr>
            <p:nvPr/>
          </p:nvSpPr>
          <p:spPr bwMode="auto">
            <a:xfrm flipV="1">
              <a:off x="5048" y="2277"/>
              <a:ext cx="0" cy="102"/>
            </a:xfrm>
            <a:prstGeom prst="line">
              <a:avLst/>
            </a:prstGeom>
            <a:no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p>
          </p:txBody>
        </p:sp>
        <p:sp>
          <p:nvSpPr>
            <p:cNvPr id="41032" name="Line 72"/>
            <p:cNvSpPr>
              <a:spLocks noChangeShapeType="1"/>
            </p:cNvSpPr>
            <p:nvPr/>
          </p:nvSpPr>
          <p:spPr bwMode="auto">
            <a:xfrm>
              <a:off x="4632" y="2419"/>
              <a:ext cx="126" cy="235"/>
            </a:xfrm>
            <a:prstGeom prst="line">
              <a:avLst/>
            </a:prstGeom>
            <a:noFill/>
            <a:ln w="9525">
              <a:solidFill>
                <a:schemeClr val="tx1"/>
              </a:solidFill>
              <a:round/>
              <a:headEnd/>
              <a:tailEnd/>
            </a:ln>
          </p:spPr>
          <p:txBody>
            <a:bodyPr wrap="none" anchor="ctr"/>
            <a:lstStyle/>
            <a:p>
              <a:endParaRPr lang="en-US" dirty="0"/>
            </a:p>
          </p:txBody>
        </p:sp>
        <p:sp>
          <p:nvSpPr>
            <p:cNvPr id="41033" name="Line 73"/>
            <p:cNvSpPr>
              <a:spLocks noChangeShapeType="1"/>
            </p:cNvSpPr>
            <p:nvPr/>
          </p:nvSpPr>
          <p:spPr bwMode="auto">
            <a:xfrm flipV="1">
              <a:off x="4724" y="2617"/>
              <a:ext cx="89" cy="64"/>
            </a:xfrm>
            <a:prstGeom prst="line">
              <a:avLst/>
            </a:prstGeom>
            <a:noFill/>
            <a:ln w="9525">
              <a:solidFill>
                <a:schemeClr val="tx1"/>
              </a:solidFill>
              <a:round/>
              <a:headEnd/>
              <a:tailEnd/>
            </a:ln>
          </p:spPr>
          <p:txBody>
            <a:bodyPr wrap="none" anchor="ctr"/>
            <a:lstStyle/>
            <a:p>
              <a:endParaRPr lang="en-US" dirty="0"/>
            </a:p>
          </p:txBody>
        </p:sp>
        <p:sp>
          <p:nvSpPr>
            <p:cNvPr id="41034" name="Line 74"/>
            <p:cNvSpPr>
              <a:spLocks noChangeShapeType="1"/>
            </p:cNvSpPr>
            <p:nvPr/>
          </p:nvSpPr>
          <p:spPr bwMode="auto">
            <a:xfrm>
              <a:off x="4434" y="2491"/>
              <a:ext cx="89" cy="7"/>
            </a:xfrm>
            <a:prstGeom prst="line">
              <a:avLst/>
            </a:prstGeom>
            <a:noFill/>
            <a:ln w="9525">
              <a:solidFill>
                <a:schemeClr val="tx1"/>
              </a:solidFill>
              <a:round/>
              <a:headEnd/>
              <a:tailEnd/>
            </a:ln>
          </p:spPr>
          <p:txBody>
            <a:bodyPr wrap="none" anchor="ctr"/>
            <a:lstStyle/>
            <a:p>
              <a:endParaRPr lang="en-US" dirty="0"/>
            </a:p>
          </p:txBody>
        </p:sp>
        <p:sp>
          <p:nvSpPr>
            <p:cNvPr id="3294283" name="Line 75"/>
            <p:cNvSpPr>
              <a:spLocks noChangeShapeType="1"/>
            </p:cNvSpPr>
            <p:nvPr/>
          </p:nvSpPr>
          <p:spPr bwMode="auto">
            <a:xfrm>
              <a:off x="4054" y="3135"/>
              <a:ext cx="45" cy="47"/>
            </a:xfrm>
            <a:prstGeom prst="line">
              <a:avLst/>
            </a:prstGeom>
            <a:no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p>
          </p:txBody>
        </p:sp>
        <p:sp>
          <p:nvSpPr>
            <p:cNvPr id="3294284" name="Line 76"/>
            <p:cNvSpPr>
              <a:spLocks noChangeShapeType="1"/>
            </p:cNvSpPr>
            <p:nvPr/>
          </p:nvSpPr>
          <p:spPr bwMode="auto">
            <a:xfrm>
              <a:off x="3913" y="3149"/>
              <a:ext cx="0" cy="87"/>
            </a:xfrm>
            <a:prstGeom prst="line">
              <a:avLst/>
            </a:prstGeom>
            <a:no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p>
          </p:txBody>
        </p:sp>
        <p:sp>
          <p:nvSpPr>
            <p:cNvPr id="41037" name="Line 77"/>
            <p:cNvSpPr>
              <a:spLocks noChangeShapeType="1"/>
            </p:cNvSpPr>
            <p:nvPr/>
          </p:nvSpPr>
          <p:spPr bwMode="auto">
            <a:xfrm>
              <a:off x="3861" y="3236"/>
              <a:ext cx="96" cy="0"/>
            </a:xfrm>
            <a:prstGeom prst="line">
              <a:avLst/>
            </a:prstGeom>
            <a:noFill/>
            <a:ln w="9525">
              <a:solidFill>
                <a:schemeClr val="tx1"/>
              </a:solidFill>
              <a:round/>
              <a:headEnd/>
              <a:tailEnd/>
            </a:ln>
          </p:spPr>
          <p:txBody>
            <a:bodyPr wrap="none" anchor="ctr"/>
            <a:lstStyle/>
            <a:p>
              <a:endParaRPr lang="en-US" dirty="0"/>
            </a:p>
          </p:txBody>
        </p:sp>
        <p:sp>
          <p:nvSpPr>
            <p:cNvPr id="3294286" name="Line 78"/>
            <p:cNvSpPr>
              <a:spLocks noChangeShapeType="1"/>
            </p:cNvSpPr>
            <p:nvPr/>
          </p:nvSpPr>
          <p:spPr bwMode="auto">
            <a:xfrm>
              <a:off x="3919" y="3371"/>
              <a:ext cx="0" cy="238"/>
            </a:xfrm>
            <a:prstGeom prst="line">
              <a:avLst/>
            </a:prstGeom>
            <a:noFill/>
            <a:ln w="9525">
              <a:solidFill>
                <a:schemeClr val="tx1"/>
              </a:solidFill>
              <a:round/>
              <a:headEnd/>
              <a:tailEnd type="triangle" w="med" len="med"/>
            </a:ln>
            <a:effectLst>
              <a:outerShdw dist="35921" dir="2700000" algn="ctr" rotWithShape="0">
                <a:schemeClr val="bg2"/>
              </a:outerShdw>
            </a:effectLst>
          </p:spPr>
          <p:txBody>
            <a:bodyPr wrap="none" anchor="ctr"/>
            <a:lstStyle/>
            <a:p>
              <a:pPr>
                <a:defRPr/>
              </a:pPr>
              <a:endParaRPr lang="en-US" dirty="0"/>
            </a:p>
          </p:txBody>
        </p:sp>
        <p:sp>
          <p:nvSpPr>
            <p:cNvPr id="41039" name="Line 79"/>
            <p:cNvSpPr>
              <a:spLocks noChangeShapeType="1"/>
            </p:cNvSpPr>
            <p:nvPr/>
          </p:nvSpPr>
          <p:spPr bwMode="auto">
            <a:xfrm>
              <a:off x="4298" y="2302"/>
              <a:ext cx="0" cy="86"/>
            </a:xfrm>
            <a:prstGeom prst="line">
              <a:avLst/>
            </a:prstGeom>
            <a:noFill/>
            <a:ln w="9525">
              <a:solidFill>
                <a:schemeClr val="tx1"/>
              </a:solidFill>
              <a:round/>
              <a:headEnd/>
              <a:tailEnd/>
            </a:ln>
          </p:spPr>
          <p:txBody>
            <a:bodyPr wrap="none" anchor="ctr"/>
            <a:lstStyle/>
            <a:p>
              <a:endParaRPr lang="en-US" dirty="0"/>
            </a:p>
          </p:txBody>
        </p:sp>
      </p:grpSp>
    </p:spTree>
    <p:extLst>
      <p:ext uri="{BB962C8B-B14F-4D97-AF65-F5344CB8AC3E}">
        <p14:creationId xmlns:p14="http://schemas.microsoft.com/office/powerpoint/2010/main" val="3829002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i="1" dirty="0" smtClean="0"/>
              <a:t>From Then to Now</a:t>
            </a:r>
            <a:endParaRPr lang="en-US" sz="7200" b="1" i="1" dirty="0"/>
          </a:p>
        </p:txBody>
      </p:sp>
      <p:sp>
        <p:nvSpPr>
          <p:cNvPr id="3" name="TextBox 2"/>
          <p:cNvSpPr txBox="1"/>
          <p:nvPr/>
        </p:nvSpPr>
        <p:spPr>
          <a:xfrm>
            <a:off x="1752600" y="1524000"/>
            <a:ext cx="5181600" cy="2862322"/>
          </a:xfrm>
          <a:prstGeom prst="rect">
            <a:avLst/>
          </a:prstGeom>
          <a:noFill/>
        </p:spPr>
        <p:txBody>
          <a:bodyPr wrap="square" rtlCol="0">
            <a:spAutoFit/>
          </a:bodyPr>
          <a:lstStyle/>
          <a:p>
            <a:pPr algn="ctr"/>
            <a:r>
              <a:rPr lang="en-US" sz="5400" dirty="0" smtClean="0">
                <a:solidFill>
                  <a:srgbClr val="FFC000"/>
                </a:solidFill>
              </a:rPr>
              <a:t>The World has changed!</a:t>
            </a:r>
          </a:p>
          <a:p>
            <a:pPr algn="ctr"/>
            <a:r>
              <a:rPr lang="en-US" sz="3600" dirty="0" smtClean="0"/>
              <a:t>We </a:t>
            </a:r>
            <a:r>
              <a:rPr lang="en-US" sz="3600" u="sng" dirty="0" smtClean="0"/>
              <a:t>know</a:t>
            </a:r>
            <a:r>
              <a:rPr lang="en-US" sz="3600" dirty="0" smtClean="0"/>
              <a:t> more, </a:t>
            </a:r>
          </a:p>
          <a:p>
            <a:pPr algn="ctr"/>
            <a:r>
              <a:rPr lang="en-US" sz="3600" dirty="0" smtClean="0"/>
              <a:t>we </a:t>
            </a:r>
            <a:r>
              <a:rPr lang="en-US" sz="3600" u="sng" dirty="0" smtClean="0"/>
              <a:t>can understand </a:t>
            </a:r>
            <a:r>
              <a:rPr lang="en-US" sz="3600" dirty="0" smtClean="0"/>
              <a:t>more</a:t>
            </a:r>
          </a:p>
        </p:txBody>
      </p:sp>
      <p:sp>
        <p:nvSpPr>
          <p:cNvPr id="4" name="TextBox 3"/>
          <p:cNvSpPr txBox="1"/>
          <p:nvPr/>
        </p:nvSpPr>
        <p:spPr>
          <a:xfrm>
            <a:off x="1257300" y="5486400"/>
            <a:ext cx="6172200" cy="1200329"/>
          </a:xfrm>
          <a:prstGeom prst="rect">
            <a:avLst/>
          </a:prstGeom>
          <a:solidFill>
            <a:schemeClr val="bg2">
              <a:lumMod val="60000"/>
              <a:lumOff val="40000"/>
            </a:schemeClr>
          </a:solidFill>
        </p:spPr>
        <p:txBody>
          <a:bodyPr wrap="square" rtlCol="0">
            <a:spAutoFit/>
          </a:bodyPr>
          <a:lstStyle/>
          <a:p>
            <a:pPr algn="ctr"/>
            <a:r>
              <a:rPr lang="en-US" sz="3600" i="1" dirty="0" smtClean="0">
                <a:solidFill>
                  <a:srgbClr val="FFC000"/>
                </a:solidFill>
                <a:latin typeface="Arial" panose="020B0604020202020204" pitchFamily="34" charset="0"/>
                <a:cs typeface="Arial" panose="020B0604020202020204" pitchFamily="34" charset="0"/>
              </a:rPr>
              <a:t>Quality improves; Costs decrease</a:t>
            </a:r>
            <a:endParaRPr lang="en-US" sz="36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9535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2226" name="Rectangle 2"/>
          <p:cNvSpPr>
            <a:spLocks noGrp="1" noChangeArrowheads="1"/>
          </p:cNvSpPr>
          <p:nvPr>
            <p:ph type="title"/>
          </p:nvPr>
        </p:nvSpPr>
        <p:spPr>
          <a:xfrm>
            <a:off x="287130" y="207963"/>
            <a:ext cx="8691562" cy="1138237"/>
          </a:xfrm>
        </p:spPr>
        <p:txBody>
          <a:bodyPr>
            <a:normAutofit fontScale="90000"/>
          </a:bodyPr>
          <a:lstStyle/>
          <a:p>
            <a:pPr eaLnBrk="1" hangingPunct="1">
              <a:defRPr/>
            </a:pPr>
            <a:r>
              <a:rPr lang="en-US" sz="4000" dirty="0" smtClean="0"/>
              <a:t>Quality Improvement Model </a:t>
            </a:r>
            <a:br>
              <a:rPr lang="en-US" sz="4000" dirty="0" smtClean="0"/>
            </a:br>
            <a:r>
              <a:rPr lang="en-US" sz="3600" dirty="0" smtClean="0">
                <a:solidFill>
                  <a:schemeClr val="tx1"/>
                </a:solidFill>
              </a:rPr>
              <a:t>Adapted to </a:t>
            </a:r>
            <a:r>
              <a:rPr lang="en-US" sz="3600" u="sng" dirty="0" smtClean="0">
                <a:solidFill>
                  <a:schemeClr val="tx1"/>
                </a:solidFill>
              </a:rPr>
              <a:t>Individualized Oncology</a:t>
            </a:r>
            <a:r>
              <a:rPr lang="en-US" sz="3600" dirty="0" smtClean="0">
                <a:solidFill>
                  <a:schemeClr val="tx1"/>
                </a:solidFill>
              </a:rPr>
              <a:t/>
            </a:r>
            <a:br>
              <a:rPr lang="en-US" sz="3600" dirty="0" smtClean="0">
                <a:solidFill>
                  <a:schemeClr val="tx1"/>
                </a:solidFill>
              </a:rPr>
            </a:br>
            <a:r>
              <a:rPr lang="en-US" sz="3600" i="1" dirty="0" smtClean="0">
                <a:solidFill>
                  <a:srgbClr val="FFC000"/>
                </a:solidFill>
              </a:rPr>
              <a:t>Now called Precision Medicine</a:t>
            </a:r>
            <a:endParaRPr lang="en-US" i="1" dirty="0" smtClean="0">
              <a:solidFill>
                <a:srgbClr val="FFC000"/>
              </a:solidFill>
            </a:endParaRPr>
          </a:p>
        </p:txBody>
      </p:sp>
      <p:sp>
        <p:nvSpPr>
          <p:cNvPr id="43011" name="Freeform 3"/>
          <p:cNvSpPr>
            <a:spLocks/>
          </p:cNvSpPr>
          <p:nvPr/>
        </p:nvSpPr>
        <p:spPr bwMode="auto">
          <a:xfrm>
            <a:off x="1243013" y="1595438"/>
            <a:ext cx="7512050" cy="4014787"/>
          </a:xfrm>
          <a:custGeom>
            <a:avLst/>
            <a:gdLst>
              <a:gd name="T0" fmla="*/ 0 w 4732"/>
              <a:gd name="T1" fmla="*/ 0 h 2529"/>
              <a:gd name="T2" fmla="*/ 0 w 4732"/>
              <a:gd name="T3" fmla="*/ 4014787 h 2529"/>
              <a:gd name="T4" fmla="*/ 7512050 w 4732"/>
              <a:gd name="T5" fmla="*/ 4014787 h 2529"/>
              <a:gd name="T6" fmla="*/ 0 60000 65536"/>
              <a:gd name="T7" fmla="*/ 0 60000 65536"/>
              <a:gd name="T8" fmla="*/ 0 60000 65536"/>
              <a:gd name="T9" fmla="*/ 0 w 4732"/>
              <a:gd name="T10" fmla="*/ 0 h 2529"/>
              <a:gd name="T11" fmla="*/ 4732 w 4732"/>
              <a:gd name="T12" fmla="*/ 2529 h 2529"/>
            </a:gdLst>
            <a:ahLst/>
            <a:cxnLst>
              <a:cxn ang="T6">
                <a:pos x="T0" y="T1"/>
              </a:cxn>
              <a:cxn ang="T7">
                <a:pos x="T2" y="T3"/>
              </a:cxn>
              <a:cxn ang="T8">
                <a:pos x="T4" y="T5"/>
              </a:cxn>
            </a:cxnLst>
            <a:rect l="T9" t="T10" r="T11" b="T12"/>
            <a:pathLst>
              <a:path w="4732" h="2529">
                <a:moveTo>
                  <a:pt x="0" y="0"/>
                </a:moveTo>
                <a:lnTo>
                  <a:pt x="0" y="2529"/>
                </a:lnTo>
                <a:lnTo>
                  <a:pt x="4732" y="2529"/>
                </a:lnTo>
              </a:path>
            </a:pathLst>
          </a:custGeom>
          <a:noFill/>
          <a:ln w="19050" cmpd="sng">
            <a:solidFill>
              <a:schemeClr val="tx1"/>
            </a:solidFill>
            <a:round/>
            <a:headEnd/>
            <a:tailEnd/>
          </a:ln>
        </p:spPr>
        <p:txBody>
          <a:bodyPr/>
          <a:lstStyle/>
          <a:p>
            <a:endParaRPr lang="en-US" dirty="0"/>
          </a:p>
        </p:txBody>
      </p:sp>
      <p:sp>
        <p:nvSpPr>
          <p:cNvPr id="43012" name="Freeform 4"/>
          <p:cNvSpPr>
            <a:spLocks/>
          </p:cNvSpPr>
          <p:nvPr/>
        </p:nvSpPr>
        <p:spPr bwMode="auto">
          <a:xfrm>
            <a:off x="1471613" y="3632200"/>
            <a:ext cx="3378200" cy="1952625"/>
          </a:xfrm>
          <a:custGeom>
            <a:avLst/>
            <a:gdLst>
              <a:gd name="T0" fmla="*/ 0 w 2128"/>
              <a:gd name="T1" fmla="*/ 1933575 h 1230"/>
              <a:gd name="T2" fmla="*/ 157162 w 2128"/>
              <a:gd name="T3" fmla="*/ 1920875 h 1230"/>
              <a:gd name="T4" fmla="*/ 392112 w 2128"/>
              <a:gd name="T5" fmla="*/ 1881188 h 1230"/>
              <a:gd name="T6" fmla="*/ 620712 w 2128"/>
              <a:gd name="T7" fmla="*/ 1819275 h 1230"/>
              <a:gd name="T8" fmla="*/ 771525 w 2128"/>
              <a:gd name="T9" fmla="*/ 1763713 h 1230"/>
              <a:gd name="T10" fmla="*/ 968375 w 2128"/>
              <a:gd name="T11" fmla="*/ 1657350 h 1230"/>
              <a:gd name="T12" fmla="*/ 1163637 w 2128"/>
              <a:gd name="T13" fmla="*/ 1528762 h 1230"/>
              <a:gd name="T14" fmla="*/ 1292225 w 2128"/>
              <a:gd name="T15" fmla="*/ 1404937 h 1230"/>
              <a:gd name="T16" fmla="*/ 1439862 w 2128"/>
              <a:gd name="T17" fmla="*/ 1252537 h 1230"/>
              <a:gd name="T18" fmla="*/ 1554162 w 2128"/>
              <a:gd name="T19" fmla="*/ 1095375 h 1230"/>
              <a:gd name="T20" fmla="*/ 1697037 w 2128"/>
              <a:gd name="T21" fmla="*/ 942975 h 1230"/>
              <a:gd name="T22" fmla="*/ 1839912 w 2128"/>
              <a:gd name="T23" fmla="*/ 762000 h 1230"/>
              <a:gd name="T24" fmla="*/ 2063750 w 2128"/>
              <a:gd name="T25" fmla="*/ 533400 h 1230"/>
              <a:gd name="T26" fmla="*/ 2263775 w 2128"/>
              <a:gd name="T27" fmla="*/ 376237 h 1230"/>
              <a:gd name="T28" fmla="*/ 2449512 w 2128"/>
              <a:gd name="T29" fmla="*/ 257175 h 1230"/>
              <a:gd name="T30" fmla="*/ 2659062 w 2128"/>
              <a:gd name="T31" fmla="*/ 147637 h 1230"/>
              <a:gd name="T32" fmla="*/ 2859087 w 2128"/>
              <a:gd name="T33" fmla="*/ 85725 h 1230"/>
              <a:gd name="T34" fmla="*/ 3011487 w 2128"/>
              <a:gd name="T35" fmla="*/ 47625 h 1230"/>
              <a:gd name="T36" fmla="*/ 3159124 w 2128"/>
              <a:gd name="T37" fmla="*/ 28575 h 1230"/>
              <a:gd name="T38" fmla="*/ 3378200 w 2128"/>
              <a:gd name="T39" fmla="*/ 0 h 1230"/>
              <a:gd name="T40" fmla="*/ 3316288 w 2128"/>
              <a:gd name="T41" fmla="*/ 385762 h 1230"/>
              <a:gd name="T42" fmla="*/ 3240087 w 2128"/>
              <a:gd name="T43" fmla="*/ 842963 h 1230"/>
              <a:gd name="T44" fmla="*/ 3159124 w 2128"/>
              <a:gd name="T45" fmla="*/ 1209675 h 1230"/>
              <a:gd name="T46" fmla="*/ 3071812 w 2128"/>
              <a:gd name="T47" fmla="*/ 1430337 h 1230"/>
              <a:gd name="T48" fmla="*/ 2992437 w 2128"/>
              <a:gd name="T49" fmla="*/ 1562100 h 1230"/>
              <a:gd name="T50" fmla="*/ 2782887 w 2128"/>
              <a:gd name="T51" fmla="*/ 1709738 h 1230"/>
              <a:gd name="T52" fmla="*/ 2528887 w 2128"/>
              <a:gd name="T53" fmla="*/ 1768475 h 1230"/>
              <a:gd name="T54" fmla="*/ 2151062 w 2128"/>
              <a:gd name="T55" fmla="*/ 1817688 h 1230"/>
              <a:gd name="T56" fmla="*/ 1730375 w 2128"/>
              <a:gd name="T57" fmla="*/ 1844675 h 1230"/>
              <a:gd name="T58" fmla="*/ 1246187 w 2128"/>
              <a:gd name="T59" fmla="*/ 1871663 h 1230"/>
              <a:gd name="T60" fmla="*/ 795337 w 2128"/>
              <a:gd name="T61" fmla="*/ 1897063 h 1230"/>
              <a:gd name="T62" fmla="*/ 457200 w 2128"/>
              <a:gd name="T63" fmla="*/ 1939925 h 1230"/>
              <a:gd name="T64" fmla="*/ 196850 w 2128"/>
              <a:gd name="T65" fmla="*/ 1952625 h 1230"/>
              <a:gd name="T66" fmla="*/ 0 w 2128"/>
              <a:gd name="T67" fmla="*/ 1933575 h 12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28"/>
              <a:gd name="T103" fmla="*/ 0 h 1230"/>
              <a:gd name="T104" fmla="*/ 2128 w 2128"/>
              <a:gd name="T105" fmla="*/ 1230 h 12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28" h="1230">
                <a:moveTo>
                  <a:pt x="0" y="1218"/>
                </a:moveTo>
                <a:lnTo>
                  <a:pt x="99" y="1210"/>
                </a:lnTo>
                <a:lnTo>
                  <a:pt x="247" y="1185"/>
                </a:lnTo>
                <a:lnTo>
                  <a:pt x="391" y="1146"/>
                </a:lnTo>
                <a:lnTo>
                  <a:pt x="486" y="1111"/>
                </a:lnTo>
                <a:lnTo>
                  <a:pt x="610" y="1044"/>
                </a:lnTo>
                <a:lnTo>
                  <a:pt x="733" y="963"/>
                </a:lnTo>
                <a:lnTo>
                  <a:pt x="814" y="885"/>
                </a:lnTo>
                <a:lnTo>
                  <a:pt x="907" y="789"/>
                </a:lnTo>
                <a:lnTo>
                  <a:pt x="979" y="690"/>
                </a:lnTo>
                <a:lnTo>
                  <a:pt x="1069" y="594"/>
                </a:lnTo>
                <a:lnTo>
                  <a:pt x="1159" y="480"/>
                </a:lnTo>
                <a:lnTo>
                  <a:pt x="1300" y="336"/>
                </a:lnTo>
                <a:lnTo>
                  <a:pt x="1426" y="237"/>
                </a:lnTo>
                <a:lnTo>
                  <a:pt x="1543" y="162"/>
                </a:lnTo>
                <a:lnTo>
                  <a:pt x="1675" y="93"/>
                </a:lnTo>
                <a:lnTo>
                  <a:pt x="1801" y="54"/>
                </a:lnTo>
                <a:lnTo>
                  <a:pt x="1897" y="30"/>
                </a:lnTo>
                <a:lnTo>
                  <a:pt x="1990" y="18"/>
                </a:lnTo>
                <a:lnTo>
                  <a:pt x="2128" y="0"/>
                </a:lnTo>
                <a:lnTo>
                  <a:pt x="2089" y="243"/>
                </a:lnTo>
                <a:lnTo>
                  <a:pt x="2041" y="531"/>
                </a:lnTo>
                <a:lnTo>
                  <a:pt x="1990" y="762"/>
                </a:lnTo>
                <a:lnTo>
                  <a:pt x="1935" y="901"/>
                </a:lnTo>
                <a:lnTo>
                  <a:pt x="1885" y="984"/>
                </a:lnTo>
                <a:lnTo>
                  <a:pt x="1753" y="1077"/>
                </a:lnTo>
                <a:lnTo>
                  <a:pt x="1593" y="1114"/>
                </a:lnTo>
                <a:lnTo>
                  <a:pt x="1355" y="1145"/>
                </a:lnTo>
                <a:lnTo>
                  <a:pt x="1090" y="1162"/>
                </a:lnTo>
                <a:lnTo>
                  <a:pt x="785" y="1179"/>
                </a:lnTo>
                <a:lnTo>
                  <a:pt x="501" y="1195"/>
                </a:lnTo>
                <a:lnTo>
                  <a:pt x="288" y="1222"/>
                </a:lnTo>
                <a:lnTo>
                  <a:pt x="124" y="1230"/>
                </a:lnTo>
                <a:lnTo>
                  <a:pt x="0" y="1218"/>
                </a:lnTo>
                <a:close/>
              </a:path>
            </a:pathLst>
          </a:custGeom>
          <a:gradFill rotWithShape="0">
            <a:gsLst>
              <a:gs pos="0">
                <a:srgbClr val="00CCFF"/>
              </a:gs>
              <a:gs pos="50000">
                <a:srgbClr val="00FFFF"/>
              </a:gs>
              <a:gs pos="100000">
                <a:srgbClr val="00CCFF"/>
              </a:gs>
            </a:gsLst>
            <a:lin ang="5400000" scaled="1"/>
          </a:gradFill>
          <a:ln w="9525">
            <a:noFill/>
            <a:round/>
            <a:headEnd/>
            <a:tailEnd/>
          </a:ln>
        </p:spPr>
        <p:txBody>
          <a:bodyPr/>
          <a:lstStyle/>
          <a:p>
            <a:endParaRPr lang="en-US" dirty="0"/>
          </a:p>
        </p:txBody>
      </p:sp>
      <p:sp>
        <p:nvSpPr>
          <p:cNvPr id="43013" name="Freeform 5"/>
          <p:cNvSpPr>
            <a:spLocks/>
          </p:cNvSpPr>
          <p:nvPr/>
        </p:nvSpPr>
        <p:spPr bwMode="auto">
          <a:xfrm flipH="1">
            <a:off x="5111750" y="3622675"/>
            <a:ext cx="3378200" cy="1952625"/>
          </a:xfrm>
          <a:custGeom>
            <a:avLst/>
            <a:gdLst>
              <a:gd name="T0" fmla="*/ 0 w 2128"/>
              <a:gd name="T1" fmla="*/ 1933575 h 1230"/>
              <a:gd name="T2" fmla="*/ 157162 w 2128"/>
              <a:gd name="T3" fmla="*/ 1920875 h 1230"/>
              <a:gd name="T4" fmla="*/ 392112 w 2128"/>
              <a:gd name="T5" fmla="*/ 1881188 h 1230"/>
              <a:gd name="T6" fmla="*/ 620712 w 2128"/>
              <a:gd name="T7" fmla="*/ 1819275 h 1230"/>
              <a:gd name="T8" fmla="*/ 771525 w 2128"/>
              <a:gd name="T9" fmla="*/ 1763713 h 1230"/>
              <a:gd name="T10" fmla="*/ 968375 w 2128"/>
              <a:gd name="T11" fmla="*/ 1657350 h 1230"/>
              <a:gd name="T12" fmla="*/ 1163637 w 2128"/>
              <a:gd name="T13" fmla="*/ 1528762 h 1230"/>
              <a:gd name="T14" fmla="*/ 1292225 w 2128"/>
              <a:gd name="T15" fmla="*/ 1404937 h 1230"/>
              <a:gd name="T16" fmla="*/ 1439862 w 2128"/>
              <a:gd name="T17" fmla="*/ 1252537 h 1230"/>
              <a:gd name="T18" fmla="*/ 1554162 w 2128"/>
              <a:gd name="T19" fmla="*/ 1095375 h 1230"/>
              <a:gd name="T20" fmla="*/ 1697037 w 2128"/>
              <a:gd name="T21" fmla="*/ 942975 h 1230"/>
              <a:gd name="T22" fmla="*/ 1839912 w 2128"/>
              <a:gd name="T23" fmla="*/ 762000 h 1230"/>
              <a:gd name="T24" fmla="*/ 2063750 w 2128"/>
              <a:gd name="T25" fmla="*/ 533400 h 1230"/>
              <a:gd name="T26" fmla="*/ 2263775 w 2128"/>
              <a:gd name="T27" fmla="*/ 376237 h 1230"/>
              <a:gd name="T28" fmla="*/ 2449512 w 2128"/>
              <a:gd name="T29" fmla="*/ 257175 h 1230"/>
              <a:gd name="T30" fmla="*/ 2659062 w 2128"/>
              <a:gd name="T31" fmla="*/ 147637 h 1230"/>
              <a:gd name="T32" fmla="*/ 2859087 w 2128"/>
              <a:gd name="T33" fmla="*/ 85725 h 1230"/>
              <a:gd name="T34" fmla="*/ 3011487 w 2128"/>
              <a:gd name="T35" fmla="*/ 47625 h 1230"/>
              <a:gd name="T36" fmla="*/ 3159124 w 2128"/>
              <a:gd name="T37" fmla="*/ 28575 h 1230"/>
              <a:gd name="T38" fmla="*/ 3378200 w 2128"/>
              <a:gd name="T39" fmla="*/ 0 h 1230"/>
              <a:gd name="T40" fmla="*/ 3316288 w 2128"/>
              <a:gd name="T41" fmla="*/ 385762 h 1230"/>
              <a:gd name="T42" fmla="*/ 3240087 w 2128"/>
              <a:gd name="T43" fmla="*/ 842963 h 1230"/>
              <a:gd name="T44" fmla="*/ 3159124 w 2128"/>
              <a:gd name="T45" fmla="*/ 1209675 h 1230"/>
              <a:gd name="T46" fmla="*/ 3071812 w 2128"/>
              <a:gd name="T47" fmla="*/ 1430337 h 1230"/>
              <a:gd name="T48" fmla="*/ 2992437 w 2128"/>
              <a:gd name="T49" fmla="*/ 1562100 h 1230"/>
              <a:gd name="T50" fmla="*/ 2782887 w 2128"/>
              <a:gd name="T51" fmla="*/ 1709738 h 1230"/>
              <a:gd name="T52" fmla="*/ 2528887 w 2128"/>
              <a:gd name="T53" fmla="*/ 1768475 h 1230"/>
              <a:gd name="T54" fmla="*/ 2151062 w 2128"/>
              <a:gd name="T55" fmla="*/ 1817688 h 1230"/>
              <a:gd name="T56" fmla="*/ 1730375 w 2128"/>
              <a:gd name="T57" fmla="*/ 1844675 h 1230"/>
              <a:gd name="T58" fmla="*/ 1246187 w 2128"/>
              <a:gd name="T59" fmla="*/ 1871663 h 1230"/>
              <a:gd name="T60" fmla="*/ 795337 w 2128"/>
              <a:gd name="T61" fmla="*/ 1897063 h 1230"/>
              <a:gd name="T62" fmla="*/ 457200 w 2128"/>
              <a:gd name="T63" fmla="*/ 1939925 h 1230"/>
              <a:gd name="T64" fmla="*/ 196850 w 2128"/>
              <a:gd name="T65" fmla="*/ 1952625 h 1230"/>
              <a:gd name="T66" fmla="*/ 0 w 2128"/>
              <a:gd name="T67" fmla="*/ 1933575 h 12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28"/>
              <a:gd name="T103" fmla="*/ 0 h 1230"/>
              <a:gd name="T104" fmla="*/ 2128 w 2128"/>
              <a:gd name="T105" fmla="*/ 1230 h 12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28" h="1230">
                <a:moveTo>
                  <a:pt x="0" y="1218"/>
                </a:moveTo>
                <a:lnTo>
                  <a:pt x="99" y="1210"/>
                </a:lnTo>
                <a:lnTo>
                  <a:pt x="247" y="1185"/>
                </a:lnTo>
                <a:lnTo>
                  <a:pt x="391" y="1146"/>
                </a:lnTo>
                <a:lnTo>
                  <a:pt x="486" y="1111"/>
                </a:lnTo>
                <a:lnTo>
                  <a:pt x="610" y="1044"/>
                </a:lnTo>
                <a:lnTo>
                  <a:pt x="733" y="963"/>
                </a:lnTo>
                <a:lnTo>
                  <a:pt x="814" y="885"/>
                </a:lnTo>
                <a:lnTo>
                  <a:pt x="907" y="789"/>
                </a:lnTo>
                <a:lnTo>
                  <a:pt x="979" y="690"/>
                </a:lnTo>
                <a:lnTo>
                  <a:pt x="1069" y="594"/>
                </a:lnTo>
                <a:lnTo>
                  <a:pt x="1159" y="480"/>
                </a:lnTo>
                <a:lnTo>
                  <a:pt x="1300" y="336"/>
                </a:lnTo>
                <a:lnTo>
                  <a:pt x="1426" y="237"/>
                </a:lnTo>
                <a:lnTo>
                  <a:pt x="1543" y="162"/>
                </a:lnTo>
                <a:lnTo>
                  <a:pt x="1675" y="93"/>
                </a:lnTo>
                <a:lnTo>
                  <a:pt x="1801" y="54"/>
                </a:lnTo>
                <a:lnTo>
                  <a:pt x="1897" y="30"/>
                </a:lnTo>
                <a:lnTo>
                  <a:pt x="1990" y="18"/>
                </a:lnTo>
                <a:lnTo>
                  <a:pt x="2128" y="0"/>
                </a:lnTo>
                <a:lnTo>
                  <a:pt x="2089" y="243"/>
                </a:lnTo>
                <a:lnTo>
                  <a:pt x="2041" y="531"/>
                </a:lnTo>
                <a:lnTo>
                  <a:pt x="1990" y="762"/>
                </a:lnTo>
                <a:lnTo>
                  <a:pt x="1935" y="901"/>
                </a:lnTo>
                <a:lnTo>
                  <a:pt x="1885" y="984"/>
                </a:lnTo>
                <a:lnTo>
                  <a:pt x="1753" y="1077"/>
                </a:lnTo>
                <a:lnTo>
                  <a:pt x="1593" y="1114"/>
                </a:lnTo>
                <a:lnTo>
                  <a:pt x="1355" y="1145"/>
                </a:lnTo>
                <a:lnTo>
                  <a:pt x="1090" y="1162"/>
                </a:lnTo>
                <a:lnTo>
                  <a:pt x="785" y="1179"/>
                </a:lnTo>
                <a:lnTo>
                  <a:pt x="501" y="1195"/>
                </a:lnTo>
                <a:lnTo>
                  <a:pt x="288" y="1222"/>
                </a:lnTo>
                <a:lnTo>
                  <a:pt x="124" y="1230"/>
                </a:lnTo>
                <a:lnTo>
                  <a:pt x="0" y="1218"/>
                </a:lnTo>
                <a:close/>
              </a:path>
            </a:pathLst>
          </a:custGeom>
          <a:gradFill rotWithShape="0">
            <a:gsLst>
              <a:gs pos="0">
                <a:srgbClr val="00CCFF"/>
              </a:gs>
              <a:gs pos="50000">
                <a:srgbClr val="00FFFF"/>
              </a:gs>
              <a:gs pos="100000">
                <a:srgbClr val="00CCFF"/>
              </a:gs>
            </a:gsLst>
            <a:lin ang="5400000" scaled="1"/>
          </a:gradFill>
          <a:ln w="9525" cap="flat" cmpd="sng">
            <a:noFill/>
            <a:prstDash val="solid"/>
            <a:round/>
            <a:headEnd type="none" w="med" len="med"/>
            <a:tailEnd type="none" w="med" len="med"/>
          </a:ln>
        </p:spPr>
        <p:txBody>
          <a:bodyPr/>
          <a:lstStyle/>
          <a:p>
            <a:endParaRPr lang="en-US" dirty="0"/>
          </a:p>
        </p:txBody>
      </p:sp>
      <p:sp>
        <p:nvSpPr>
          <p:cNvPr id="43014" name="Freeform 6"/>
          <p:cNvSpPr>
            <a:spLocks/>
          </p:cNvSpPr>
          <p:nvPr/>
        </p:nvSpPr>
        <p:spPr bwMode="auto">
          <a:xfrm>
            <a:off x="1271588" y="3608388"/>
            <a:ext cx="7434262" cy="1993900"/>
          </a:xfrm>
          <a:custGeom>
            <a:avLst/>
            <a:gdLst>
              <a:gd name="T0" fmla="*/ 0 w 4683"/>
              <a:gd name="T1" fmla="*/ 1984375 h 1256"/>
              <a:gd name="T2" fmla="*/ 285750 w 4683"/>
              <a:gd name="T3" fmla="*/ 1957388 h 1256"/>
              <a:gd name="T4" fmla="*/ 671512 w 4683"/>
              <a:gd name="T5" fmla="*/ 1885950 h 1256"/>
              <a:gd name="T6" fmla="*/ 1030287 w 4683"/>
              <a:gd name="T7" fmla="*/ 1751013 h 1256"/>
              <a:gd name="T8" fmla="*/ 1344612 w 4683"/>
              <a:gd name="T9" fmla="*/ 1563687 h 1256"/>
              <a:gd name="T10" fmla="*/ 1568450 w 4683"/>
              <a:gd name="T11" fmla="*/ 1347787 h 1256"/>
              <a:gd name="T12" fmla="*/ 1876425 w 4683"/>
              <a:gd name="T13" fmla="*/ 971550 h 1256"/>
              <a:gd name="T14" fmla="*/ 2205037 w 4683"/>
              <a:gd name="T15" fmla="*/ 603250 h 1256"/>
              <a:gd name="T16" fmla="*/ 2590800 w 4683"/>
              <a:gd name="T17" fmla="*/ 307975 h 1256"/>
              <a:gd name="T18" fmla="*/ 2913062 w 4683"/>
              <a:gd name="T19" fmla="*/ 146050 h 1256"/>
              <a:gd name="T20" fmla="*/ 3275012 w 4683"/>
              <a:gd name="T21" fmla="*/ 47625 h 1256"/>
              <a:gd name="T22" fmla="*/ 3724275 w 4683"/>
              <a:gd name="T23" fmla="*/ 3175 h 1256"/>
              <a:gd name="T24" fmla="*/ 4098925 w 4683"/>
              <a:gd name="T25" fmla="*/ 31750 h 1256"/>
              <a:gd name="T26" fmla="*/ 4484687 w 4683"/>
              <a:gd name="T27" fmla="*/ 138112 h 1256"/>
              <a:gd name="T28" fmla="*/ 4870449 w 4683"/>
              <a:gd name="T29" fmla="*/ 325437 h 1256"/>
              <a:gd name="T30" fmla="*/ 5175249 w 4683"/>
              <a:gd name="T31" fmla="*/ 558800 h 1256"/>
              <a:gd name="T32" fmla="*/ 5400674 w 4683"/>
              <a:gd name="T33" fmla="*/ 774700 h 1256"/>
              <a:gd name="T34" fmla="*/ 5587999 w 4683"/>
              <a:gd name="T35" fmla="*/ 1016000 h 1256"/>
              <a:gd name="T36" fmla="*/ 5857874 w 4683"/>
              <a:gd name="T37" fmla="*/ 1339850 h 1256"/>
              <a:gd name="T38" fmla="*/ 6072186 w 4683"/>
              <a:gd name="T39" fmla="*/ 1536700 h 1256"/>
              <a:gd name="T40" fmla="*/ 6323011 w 4683"/>
              <a:gd name="T41" fmla="*/ 1706563 h 1256"/>
              <a:gd name="T42" fmla="*/ 6669087 w 4683"/>
              <a:gd name="T43" fmla="*/ 1858963 h 1256"/>
              <a:gd name="T44" fmla="*/ 7058025 w 4683"/>
              <a:gd name="T45" fmla="*/ 1939925 h 1256"/>
              <a:gd name="T46" fmla="*/ 7434262 w 4683"/>
              <a:gd name="T47" fmla="*/ 1993900 h 12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83"/>
              <a:gd name="T73" fmla="*/ 0 h 1256"/>
              <a:gd name="T74" fmla="*/ 4683 w 4683"/>
              <a:gd name="T75" fmla="*/ 1256 h 12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83" h="1256">
                <a:moveTo>
                  <a:pt x="0" y="1250"/>
                </a:moveTo>
                <a:cubicBezTo>
                  <a:pt x="55" y="1246"/>
                  <a:pt x="110" y="1243"/>
                  <a:pt x="180" y="1233"/>
                </a:cubicBezTo>
                <a:cubicBezTo>
                  <a:pt x="250" y="1223"/>
                  <a:pt x="345" y="1210"/>
                  <a:pt x="423" y="1188"/>
                </a:cubicBezTo>
                <a:cubicBezTo>
                  <a:pt x="501" y="1166"/>
                  <a:pt x="578" y="1137"/>
                  <a:pt x="649" y="1103"/>
                </a:cubicBezTo>
                <a:cubicBezTo>
                  <a:pt x="720" y="1069"/>
                  <a:pt x="791" y="1027"/>
                  <a:pt x="847" y="985"/>
                </a:cubicBezTo>
                <a:cubicBezTo>
                  <a:pt x="903" y="943"/>
                  <a:pt x="932" y="911"/>
                  <a:pt x="988" y="849"/>
                </a:cubicBezTo>
                <a:cubicBezTo>
                  <a:pt x="1044" y="787"/>
                  <a:pt x="1115" y="690"/>
                  <a:pt x="1182" y="612"/>
                </a:cubicBezTo>
                <a:cubicBezTo>
                  <a:pt x="1249" y="534"/>
                  <a:pt x="1314" y="450"/>
                  <a:pt x="1389" y="380"/>
                </a:cubicBezTo>
                <a:cubicBezTo>
                  <a:pt x="1464" y="310"/>
                  <a:pt x="1558" y="242"/>
                  <a:pt x="1632" y="194"/>
                </a:cubicBezTo>
                <a:cubicBezTo>
                  <a:pt x="1706" y="146"/>
                  <a:pt x="1763" y="119"/>
                  <a:pt x="1835" y="92"/>
                </a:cubicBezTo>
                <a:cubicBezTo>
                  <a:pt x="1907" y="65"/>
                  <a:pt x="1978" y="45"/>
                  <a:pt x="2063" y="30"/>
                </a:cubicBezTo>
                <a:cubicBezTo>
                  <a:pt x="2148" y="15"/>
                  <a:pt x="2260" y="4"/>
                  <a:pt x="2346" y="2"/>
                </a:cubicBezTo>
                <a:cubicBezTo>
                  <a:pt x="2432" y="0"/>
                  <a:pt x="2502" y="6"/>
                  <a:pt x="2582" y="20"/>
                </a:cubicBezTo>
                <a:cubicBezTo>
                  <a:pt x="2662" y="34"/>
                  <a:pt x="2744" y="56"/>
                  <a:pt x="2825" y="87"/>
                </a:cubicBezTo>
                <a:cubicBezTo>
                  <a:pt x="2906" y="118"/>
                  <a:pt x="2995" y="161"/>
                  <a:pt x="3068" y="205"/>
                </a:cubicBezTo>
                <a:cubicBezTo>
                  <a:pt x="3141" y="249"/>
                  <a:pt x="3204" y="305"/>
                  <a:pt x="3260" y="352"/>
                </a:cubicBezTo>
                <a:cubicBezTo>
                  <a:pt x="3316" y="399"/>
                  <a:pt x="3359" y="440"/>
                  <a:pt x="3402" y="488"/>
                </a:cubicBezTo>
                <a:cubicBezTo>
                  <a:pt x="3445" y="536"/>
                  <a:pt x="3472" y="581"/>
                  <a:pt x="3520" y="640"/>
                </a:cubicBezTo>
                <a:cubicBezTo>
                  <a:pt x="3568" y="699"/>
                  <a:pt x="3639" y="789"/>
                  <a:pt x="3690" y="844"/>
                </a:cubicBezTo>
                <a:cubicBezTo>
                  <a:pt x="3741" y="899"/>
                  <a:pt x="3776" y="930"/>
                  <a:pt x="3825" y="968"/>
                </a:cubicBezTo>
                <a:cubicBezTo>
                  <a:pt x="3874" y="1006"/>
                  <a:pt x="3920" y="1041"/>
                  <a:pt x="3983" y="1075"/>
                </a:cubicBezTo>
                <a:cubicBezTo>
                  <a:pt x="4046" y="1109"/>
                  <a:pt x="4124" y="1147"/>
                  <a:pt x="4201" y="1171"/>
                </a:cubicBezTo>
                <a:cubicBezTo>
                  <a:pt x="4278" y="1195"/>
                  <a:pt x="4366" y="1208"/>
                  <a:pt x="4446" y="1222"/>
                </a:cubicBezTo>
                <a:cubicBezTo>
                  <a:pt x="4526" y="1236"/>
                  <a:pt x="4634" y="1249"/>
                  <a:pt x="4683" y="1256"/>
                </a:cubicBezTo>
              </a:path>
            </a:pathLst>
          </a:custGeom>
          <a:noFill/>
          <a:ln w="50800" cmpd="sng">
            <a:solidFill>
              <a:srgbClr val="FF6400"/>
            </a:solidFill>
            <a:round/>
            <a:headEnd/>
            <a:tailEnd/>
          </a:ln>
        </p:spPr>
        <p:txBody>
          <a:bodyPr/>
          <a:lstStyle/>
          <a:p>
            <a:endParaRPr lang="en-US" dirty="0"/>
          </a:p>
        </p:txBody>
      </p:sp>
      <p:sp>
        <p:nvSpPr>
          <p:cNvPr id="43015" name="Freeform 7"/>
          <p:cNvSpPr>
            <a:spLocks/>
          </p:cNvSpPr>
          <p:nvPr/>
        </p:nvSpPr>
        <p:spPr bwMode="auto">
          <a:xfrm>
            <a:off x="1373188" y="2093913"/>
            <a:ext cx="7332662" cy="3508375"/>
          </a:xfrm>
          <a:custGeom>
            <a:avLst/>
            <a:gdLst>
              <a:gd name="T0" fmla="*/ 0 w 4619"/>
              <a:gd name="T1" fmla="*/ 3498850 h 2210"/>
              <a:gd name="T2" fmla="*/ 547687 w 4619"/>
              <a:gd name="T3" fmla="*/ 3463925 h 2210"/>
              <a:gd name="T4" fmla="*/ 977900 w 4619"/>
              <a:gd name="T5" fmla="*/ 3427413 h 2210"/>
              <a:gd name="T6" fmla="*/ 1371600 w 4619"/>
              <a:gd name="T7" fmla="*/ 3400425 h 2210"/>
              <a:gd name="T8" fmla="*/ 1963737 w 4619"/>
              <a:gd name="T9" fmla="*/ 3363913 h 2210"/>
              <a:gd name="T10" fmla="*/ 2447925 w 4619"/>
              <a:gd name="T11" fmla="*/ 3328988 h 2210"/>
              <a:gd name="T12" fmla="*/ 2681287 w 4619"/>
              <a:gd name="T13" fmla="*/ 3292475 h 2210"/>
              <a:gd name="T14" fmla="*/ 2913062 w 4619"/>
              <a:gd name="T15" fmla="*/ 3230562 h 2210"/>
              <a:gd name="T16" fmla="*/ 3111499 w 4619"/>
              <a:gd name="T17" fmla="*/ 3068637 h 2210"/>
              <a:gd name="T18" fmla="*/ 3271837 w 4619"/>
              <a:gd name="T19" fmla="*/ 2682875 h 2210"/>
              <a:gd name="T20" fmla="*/ 3525837 w 4619"/>
              <a:gd name="T21" fmla="*/ 1230312 h 2210"/>
              <a:gd name="T22" fmla="*/ 3630612 w 4619"/>
              <a:gd name="T23" fmla="*/ 3175 h 2210"/>
              <a:gd name="T24" fmla="*/ 3702050 w 4619"/>
              <a:gd name="T25" fmla="*/ 1212850 h 2210"/>
              <a:gd name="T26" fmla="*/ 3811587 w 4619"/>
              <a:gd name="T27" fmla="*/ 1984375 h 2210"/>
              <a:gd name="T28" fmla="*/ 3929062 w 4619"/>
              <a:gd name="T29" fmla="*/ 2557462 h 2210"/>
              <a:gd name="T30" fmla="*/ 4006850 w 4619"/>
              <a:gd name="T31" fmla="*/ 2862262 h 2210"/>
              <a:gd name="T32" fmla="*/ 4162425 w 4619"/>
              <a:gd name="T33" fmla="*/ 3132137 h 2210"/>
              <a:gd name="T34" fmla="*/ 4430712 w 4619"/>
              <a:gd name="T35" fmla="*/ 3257550 h 2210"/>
              <a:gd name="T36" fmla="*/ 4914899 w 4619"/>
              <a:gd name="T37" fmla="*/ 3336925 h 2210"/>
              <a:gd name="T38" fmla="*/ 5908674 w 4619"/>
              <a:gd name="T39" fmla="*/ 3400425 h 2210"/>
              <a:gd name="T40" fmla="*/ 6570662 w 4619"/>
              <a:gd name="T41" fmla="*/ 3454400 h 2210"/>
              <a:gd name="T42" fmla="*/ 7332662 w 4619"/>
              <a:gd name="T43" fmla="*/ 3508375 h 22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19"/>
              <a:gd name="T67" fmla="*/ 0 h 2210"/>
              <a:gd name="T68" fmla="*/ 4619 w 4619"/>
              <a:gd name="T69" fmla="*/ 2210 h 22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19" h="2210">
                <a:moveTo>
                  <a:pt x="0" y="2204"/>
                </a:moveTo>
                <a:cubicBezTo>
                  <a:pt x="57" y="2200"/>
                  <a:pt x="242" y="2189"/>
                  <a:pt x="345" y="2182"/>
                </a:cubicBezTo>
                <a:cubicBezTo>
                  <a:pt x="448" y="2175"/>
                  <a:pt x="530" y="2166"/>
                  <a:pt x="616" y="2159"/>
                </a:cubicBezTo>
                <a:cubicBezTo>
                  <a:pt x="702" y="2152"/>
                  <a:pt x="761" y="2149"/>
                  <a:pt x="864" y="2142"/>
                </a:cubicBezTo>
                <a:cubicBezTo>
                  <a:pt x="967" y="2135"/>
                  <a:pt x="1124" y="2126"/>
                  <a:pt x="1237" y="2119"/>
                </a:cubicBezTo>
                <a:cubicBezTo>
                  <a:pt x="1350" y="2112"/>
                  <a:pt x="1467" y="2104"/>
                  <a:pt x="1542" y="2097"/>
                </a:cubicBezTo>
                <a:cubicBezTo>
                  <a:pt x="1617" y="2090"/>
                  <a:pt x="1640" y="2084"/>
                  <a:pt x="1689" y="2074"/>
                </a:cubicBezTo>
                <a:cubicBezTo>
                  <a:pt x="1738" y="2064"/>
                  <a:pt x="1790" y="2058"/>
                  <a:pt x="1835" y="2035"/>
                </a:cubicBezTo>
                <a:cubicBezTo>
                  <a:pt x="1880" y="2012"/>
                  <a:pt x="1922" y="1990"/>
                  <a:pt x="1960" y="1933"/>
                </a:cubicBezTo>
                <a:cubicBezTo>
                  <a:pt x="1998" y="1876"/>
                  <a:pt x="2018" y="1883"/>
                  <a:pt x="2061" y="1690"/>
                </a:cubicBezTo>
                <a:cubicBezTo>
                  <a:pt x="2104" y="1497"/>
                  <a:pt x="2183" y="1056"/>
                  <a:pt x="2221" y="775"/>
                </a:cubicBezTo>
                <a:cubicBezTo>
                  <a:pt x="2259" y="494"/>
                  <a:pt x="2269" y="4"/>
                  <a:pt x="2287" y="2"/>
                </a:cubicBezTo>
                <a:cubicBezTo>
                  <a:pt x="2305" y="0"/>
                  <a:pt x="2313" y="556"/>
                  <a:pt x="2332" y="764"/>
                </a:cubicBezTo>
                <a:cubicBezTo>
                  <a:pt x="2351" y="972"/>
                  <a:pt x="2377" y="1109"/>
                  <a:pt x="2401" y="1250"/>
                </a:cubicBezTo>
                <a:cubicBezTo>
                  <a:pt x="2425" y="1391"/>
                  <a:pt x="2455" y="1519"/>
                  <a:pt x="2475" y="1611"/>
                </a:cubicBezTo>
                <a:cubicBezTo>
                  <a:pt x="2495" y="1703"/>
                  <a:pt x="2500" y="1743"/>
                  <a:pt x="2524" y="1803"/>
                </a:cubicBezTo>
                <a:cubicBezTo>
                  <a:pt x="2548" y="1863"/>
                  <a:pt x="2578" y="1932"/>
                  <a:pt x="2622" y="1973"/>
                </a:cubicBezTo>
                <a:cubicBezTo>
                  <a:pt x="2666" y="2014"/>
                  <a:pt x="2712" y="2030"/>
                  <a:pt x="2791" y="2052"/>
                </a:cubicBezTo>
                <a:cubicBezTo>
                  <a:pt x="2870" y="2074"/>
                  <a:pt x="2941" y="2087"/>
                  <a:pt x="3096" y="2102"/>
                </a:cubicBezTo>
                <a:cubicBezTo>
                  <a:pt x="3251" y="2117"/>
                  <a:pt x="3548" y="2130"/>
                  <a:pt x="3722" y="2142"/>
                </a:cubicBezTo>
                <a:cubicBezTo>
                  <a:pt x="3896" y="2154"/>
                  <a:pt x="3990" y="2165"/>
                  <a:pt x="4139" y="2176"/>
                </a:cubicBezTo>
                <a:cubicBezTo>
                  <a:pt x="4288" y="2187"/>
                  <a:pt x="4519" y="2203"/>
                  <a:pt x="4619" y="2210"/>
                </a:cubicBezTo>
              </a:path>
            </a:pathLst>
          </a:custGeom>
          <a:noFill/>
          <a:ln w="50800" cmpd="sng">
            <a:solidFill>
              <a:srgbClr val="FFCC00"/>
            </a:solidFill>
            <a:round/>
            <a:headEnd/>
            <a:tailEnd/>
          </a:ln>
        </p:spPr>
        <p:txBody>
          <a:bodyPr/>
          <a:lstStyle/>
          <a:p>
            <a:endParaRPr lang="en-US" dirty="0"/>
          </a:p>
        </p:txBody>
      </p:sp>
      <p:sp>
        <p:nvSpPr>
          <p:cNvPr id="43016" name="Line 8"/>
          <p:cNvSpPr>
            <a:spLocks noChangeShapeType="1"/>
          </p:cNvSpPr>
          <p:nvPr/>
        </p:nvSpPr>
        <p:spPr bwMode="auto">
          <a:xfrm>
            <a:off x="5908675" y="2544763"/>
            <a:ext cx="457200" cy="0"/>
          </a:xfrm>
          <a:prstGeom prst="line">
            <a:avLst/>
          </a:prstGeom>
          <a:noFill/>
          <a:ln w="50800">
            <a:solidFill>
              <a:srgbClr val="FF6400"/>
            </a:solidFill>
            <a:round/>
            <a:headEnd/>
            <a:tailEnd/>
          </a:ln>
        </p:spPr>
        <p:txBody>
          <a:bodyPr/>
          <a:lstStyle/>
          <a:p>
            <a:endParaRPr lang="en-US" dirty="0"/>
          </a:p>
        </p:txBody>
      </p:sp>
      <p:sp>
        <p:nvSpPr>
          <p:cNvPr id="43017" name="Line 9"/>
          <p:cNvSpPr>
            <a:spLocks noChangeShapeType="1"/>
          </p:cNvSpPr>
          <p:nvPr/>
        </p:nvSpPr>
        <p:spPr bwMode="auto">
          <a:xfrm>
            <a:off x="5908675" y="2882900"/>
            <a:ext cx="457200" cy="0"/>
          </a:xfrm>
          <a:prstGeom prst="line">
            <a:avLst/>
          </a:prstGeom>
          <a:noFill/>
          <a:ln w="50800">
            <a:solidFill>
              <a:srgbClr val="FFCC00"/>
            </a:solidFill>
            <a:round/>
            <a:headEnd/>
            <a:tailEnd/>
          </a:ln>
        </p:spPr>
        <p:txBody>
          <a:bodyPr/>
          <a:lstStyle/>
          <a:p>
            <a:endParaRPr lang="en-US" dirty="0"/>
          </a:p>
        </p:txBody>
      </p:sp>
      <p:sp>
        <p:nvSpPr>
          <p:cNvPr id="43018" name="Rectangle 10"/>
          <p:cNvSpPr>
            <a:spLocks noChangeArrowheads="1"/>
          </p:cNvSpPr>
          <p:nvPr/>
        </p:nvSpPr>
        <p:spPr bwMode="auto">
          <a:xfrm>
            <a:off x="5899150" y="2108200"/>
            <a:ext cx="457200" cy="195263"/>
          </a:xfrm>
          <a:prstGeom prst="rect">
            <a:avLst/>
          </a:prstGeom>
          <a:gradFill rotWithShape="0">
            <a:gsLst>
              <a:gs pos="0">
                <a:srgbClr val="00CCFF"/>
              </a:gs>
              <a:gs pos="50000">
                <a:srgbClr val="00FFFF"/>
              </a:gs>
              <a:gs pos="100000">
                <a:srgbClr val="00CCFF"/>
              </a:gs>
            </a:gsLst>
            <a:lin ang="5400000" scaled="1"/>
          </a:gradFill>
          <a:ln w="9525">
            <a:noFill/>
            <a:miter lim="800000"/>
            <a:headEnd/>
            <a:tailEnd/>
          </a:ln>
        </p:spPr>
        <p:txBody>
          <a:bodyPr/>
          <a:lstStyle/>
          <a:p>
            <a:endParaRPr lang="en-US" dirty="0"/>
          </a:p>
        </p:txBody>
      </p:sp>
      <p:sp>
        <p:nvSpPr>
          <p:cNvPr id="3252235" name="Text Box 11"/>
          <p:cNvSpPr txBox="1">
            <a:spLocks noChangeArrowheads="1"/>
          </p:cNvSpPr>
          <p:nvPr/>
        </p:nvSpPr>
        <p:spPr bwMode="auto">
          <a:xfrm>
            <a:off x="6408738" y="2012950"/>
            <a:ext cx="2000250" cy="1054100"/>
          </a:xfrm>
          <a:prstGeom prst="rect">
            <a:avLst/>
          </a:prstGeom>
          <a:noFill/>
          <a:ln w="9525">
            <a:noFill/>
            <a:miter lim="800000"/>
            <a:headEnd/>
            <a:tailEnd/>
          </a:ln>
          <a:effectLst>
            <a:outerShdw dist="17961" dir="2700000" algn="ctr" rotWithShape="0">
              <a:schemeClr val="bg2"/>
            </a:outerShdw>
          </a:effectLst>
        </p:spPr>
        <p:txBody>
          <a:bodyPr wrap="none">
            <a:spAutoFit/>
          </a:bodyPr>
          <a:lstStyle/>
          <a:p>
            <a:pPr>
              <a:lnSpc>
                <a:spcPct val="90000"/>
              </a:lnSpc>
              <a:spcBef>
                <a:spcPct val="40000"/>
              </a:spcBef>
              <a:defRPr/>
            </a:pPr>
            <a:r>
              <a:rPr lang="en-US" sz="1800" dirty="0">
                <a:latin typeface="Arial" charset="0"/>
              </a:rPr>
              <a:t>Waste</a:t>
            </a:r>
          </a:p>
          <a:p>
            <a:pPr>
              <a:lnSpc>
                <a:spcPct val="90000"/>
              </a:lnSpc>
              <a:spcBef>
                <a:spcPct val="40000"/>
              </a:spcBef>
              <a:defRPr/>
            </a:pPr>
            <a:r>
              <a:rPr lang="en-US" sz="1800" dirty="0">
                <a:latin typeface="Arial" charset="0"/>
              </a:rPr>
              <a:t>Empiric Therapy</a:t>
            </a:r>
          </a:p>
          <a:p>
            <a:pPr>
              <a:lnSpc>
                <a:spcPct val="90000"/>
              </a:lnSpc>
              <a:spcBef>
                <a:spcPct val="40000"/>
              </a:spcBef>
              <a:defRPr/>
            </a:pPr>
            <a:r>
              <a:rPr lang="en-US" sz="1800" dirty="0">
                <a:latin typeface="Arial" charset="0"/>
              </a:rPr>
              <a:t>Targeted Therapy</a:t>
            </a:r>
          </a:p>
        </p:txBody>
      </p:sp>
      <p:sp>
        <p:nvSpPr>
          <p:cNvPr id="43020" name="Text Box 12"/>
          <p:cNvSpPr txBox="1">
            <a:spLocks noChangeArrowheads="1"/>
          </p:cNvSpPr>
          <p:nvPr/>
        </p:nvSpPr>
        <p:spPr bwMode="auto">
          <a:xfrm>
            <a:off x="5267325" y="4449763"/>
            <a:ext cx="1644650" cy="587375"/>
          </a:xfrm>
          <a:prstGeom prst="rect">
            <a:avLst/>
          </a:prstGeom>
          <a:noFill/>
          <a:ln w="9525">
            <a:noFill/>
            <a:miter lim="800000"/>
            <a:headEnd/>
            <a:tailEnd/>
          </a:ln>
        </p:spPr>
        <p:txBody>
          <a:bodyPr wrap="none">
            <a:spAutoFit/>
          </a:bodyPr>
          <a:lstStyle/>
          <a:p>
            <a:pPr algn="ctr">
              <a:lnSpc>
                <a:spcPct val="90000"/>
              </a:lnSpc>
            </a:pPr>
            <a:r>
              <a:rPr lang="en-US" sz="1800" b="1" dirty="0">
                <a:solidFill>
                  <a:srgbClr val="000099"/>
                </a:solidFill>
                <a:latin typeface="Arial" charset="0"/>
              </a:rPr>
              <a:t>Waste due to</a:t>
            </a:r>
          </a:p>
          <a:p>
            <a:pPr algn="ctr">
              <a:lnSpc>
                <a:spcPct val="90000"/>
              </a:lnSpc>
            </a:pPr>
            <a:r>
              <a:rPr lang="en-US" sz="1800" b="1" dirty="0">
                <a:solidFill>
                  <a:srgbClr val="000099"/>
                </a:solidFill>
                <a:latin typeface="Arial" charset="0"/>
              </a:rPr>
              <a:t>Excessive Rx</a:t>
            </a:r>
          </a:p>
        </p:txBody>
      </p:sp>
      <p:sp>
        <p:nvSpPr>
          <p:cNvPr id="43021" name="Text Box 13"/>
          <p:cNvSpPr txBox="1">
            <a:spLocks noChangeArrowheads="1"/>
          </p:cNvSpPr>
          <p:nvPr/>
        </p:nvSpPr>
        <p:spPr bwMode="auto">
          <a:xfrm>
            <a:off x="3005138" y="4449763"/>
            <a:ext cx="1758950" cy="587375"/>
          </a:xfrm>
          <a:prstGeom prst="rect">
            <a:avLst/>
          </a:prstGeom>
          <a:noFill/>
          <a:ln w="9525">
            <a:noFill/>
            <a:miter lim="800000"/>
            <a:headEnd/>
            <a:tailEnd/>
          </a:ln>
        </p:spPr>
        <p:txBody>
          <a:bodyPr wrap="none">
            <a:spAutoFit/>
          </a:bodyPr>
          <a:lstStyle/>
          <a:p>
            <a:pPr algn="ctr">
              <a:lnSpc>
                <a:spcPct val="90000"/>
              </a:lnSpc>
            </a:pPr>
            <a:r>
              <a:rPr lang="en-US" sz="1800" b="1" dirty="0">
                <a:solidFill>
                  <a:srgbClr val="000099"/>
                </a:solidFill>
                <a:latin typeface="Arial" charset="0"/>
              </a:rPr>
              <a:t>Waste due to</a:t>
            </a:r>
          </a:p>
          <a:p>
            <a:pPr algn="ctr">
              <a:lnSpc>
                <a:spcPct val="90000"/>
              </a:lnSpc>
            </a:pPr>
            <a:r>
              <a:rPr lang="en-US" sz="1800" b="1" dirty="0">
                <a:solidFill>
                  <a:srgbClr val="000099"/>
                </a:solidFill>
                <a:latin typeface="Arial" charset="0"/>
              </a:rPr>
              <a:t>Insufficient Rx</a:t>
            </a:r>
          </a:p>
        </p:txBody>
      </p:sp>
      <p:sp>
        <p:nvSpPr>
          <p:cNvPr id="3252238" name="Text Box 14"/>
          <p:cNvSpPr txBox="1">
            <a:spLocks noChangeArrowheads="1"/>
          </p:cNvSpPr>
          <p:nvPr/>
        </p:nvSpPr>
        <p:spPr bwMode="auto">
          <a:xfrm>
            <a:off x="4314825" y="6122988"/>
            <a:ext cx="1377950" cy="587375"/>
          </a:xfrm>
          <a:prstGeom prst="rect">
            <a:avLst/>
          </a:prstGeom>
          <a:noFill/>
          <a:ln w="9525">
            <a:noFill/>
            <a:miter lim="800000"/>
            <a:headEnd/>
            <a:tailEnd/>
          </a:ln>
          <a:effectLst>
            <a:outerShdw dist="17961" dir="2700000" algn="ctr" rotWithShape="0">
              <a:schemeClr val="bg2"/>
            </a:outerShdw>
          </a:effectLst>
        </p:spPr>
        <p:txBody>
          <a:bodyPr wrap="none">
            <a:spAutoFit/>
          </a:bodyPr>
          <a:lstStyle/>
          <a:p>
            <a:pPr algn="ctr">
              <a:lnSpc>
                <a:spcPct val="90000"/>
              </a:lnSpc>
              <a:defRPr/>
            </a:pPr>
            <a:r>
              <a:rPr lang="en-US" sz="1800" dirty="0">
                <a:latin typeface="Arial" charset="0"/>
              </a:rPr>
              <a:t>Optimal</a:t>
            </a:r>
          </a:p>
          <a:p>
            <a:pPr algn="ctr">
              <a:lnSpc>
                <a:spcPct val="90000"/>
              </a:lnSpc>
              <a:defRPr/>
            </a:pPr>
            <a:r>
              <a:rPr lang="en-US" sz="1800" dirty="0">
                <a:latin typeface="Arial" charset="0"/>
              </a:rPr>
              <a:t>Intervention</a:t>
            </a:r>
          </a:p>
        </p:txBody>
      </p:sp>
      <p:sp>
        <p:nvSpPr>
          <p:cNvPr id="3252239" name="Text Box 15"/>
          <p:cNvSpPr txBox="1">
            <a:spLocks noChangeArrowheads="1"/>
          </p:cNvSpPr>
          <p:nvPr/>
        </p:nvSpPr>
        <p:spPr bwMode="auto">
          <a:xfrm>
            <a:off x="7421563" y="5678488"/>
            <a:ext cx="1377950" cy="587375"/>
          </a:xfrm>
          <a:prstGeom prst="rect">
            <a:avLst/>
          </a:prstGeom>
          <a:noFill/>
          <a:ln w="9525">
            <a:noFill/>
            <a:miter lim="800000"/>
            <a:headEnd/>
            <a:tailEnd/>
          </a:ln>
          <a:effectLst>
            <a:outerShdw dist="17961" dir="2700000" algn="ctr" rotWithShape="0">
              <a:schemeClr val="bg2"/>
            </a:outerShdw>
          </a:effectLst>
        </p:spPr>
        <p:txBody>
          <a:bodyPr wrap="none">
            <a:spAutoFit/>
          </a:bodyPr>
          <a:lstStyle/>
          <a:p>
            <a:pPr>
              <a:lnSpc>
                <a:spcPct val="90000"/>
              </a:lnSpc>
              <a:defRPr/>
            </a:pPr>
            <a:r>
              <a:rPr lang="en-US" sz="1800" dirty="0">
                <a:latin typeface="Arial" charset="0"/>
              </a:rPr>
              <a:t>Excessive</a:t>
            </a:r>
          </a:p>
          <a:p>
            <a:pPr>
              <a:lnSpc>
                <a:spcPct val="90000"/>
              </a:lnSpc>
              <a:defRPr/>
            </a:pPr>
            <a:r>
              <a:rPr lang="en-US" sz="1800" dirty="0">
                <a:latin typeface="Arial" charset="0"/>
              </a:rPr>
              <a:t>Intervention</a:t>
            </a:r>
          </a:p>
        </p:txBody>
      </p:sp>
      <p:sp>
        <p:nvSpPr>
          <p:cNvPr id="3252240" name="Text Box 16"/>
          <p:cNvSpPr txBox="1">
            <a:spLocks noChangeArrowheads="1"/>
          </p:cNvSpPr>
          <p:nvPr/>
        </p:nvSpPr>
        <p:spPr bwMode="auto">
          <a:xfrm>
            <a:off x="1190625" y="5678488"/>
            <a:ext cx="1377950" cy="587375"/>
          </a:xfrm>
          <a:prstGeom prst="rect">
            <a:avLst/>
          </a:prstGeom>
          <a:noFill/>
          <a:ln w="9525">
            <a:noFill/>
            <a:miter lim="800000"/>
            <a:headEnd/>
            <a:tailEnd/>
          </a:ln>
          <a:effectLst>
            <a:outerShdw dist="17961" dir="2700000" algn="ctr" rotWithShape="0">
              <a:schemeClr val="bg2"/>
            </a:outerShdw>
          </a:effectLst>
        </p:spPr>
        <p:txBody>
          <a:bodyPr wrap="none">
            <a:spAutoFit/>
          </a:bodyPr>
          <a:lstStyle/>
          <a:p>
            <a:pPr>
              <a:lnSpc>
                <a:spcPct val="90000"/>
              </a:lnSpc>
              <a:defRPr/>
            </a:pPr>
            <a:r>
              <a:rPr lang="en-US" sz="1800" dirty="0">
                <a:latin typeface="Arial" charset="0"/>
              </a:rPr>
              <a:t>Insufficient</a:t>
            </a:r>
          </a:p>
          <a:p>
            <a:pPr>
              <a:lnSpc>
                <a:spcPct val="90000"/>
              </a:lnSpc>
              <a:defRPr/>
            </a:pPr>
            <a:r>
              <a:rPr lang="en-US" sz="1800" dirty="0">
                <a:latin typeface="Arial" charset="0"/>
              </a:rPr>
              <a:t>Intervention</a:t>
            </a:r>
          </a:p>
        </p:txBody>
      </p:sp>
      <p:sp>
        <p:nvSpPr>
          <p:cNvPr id="3252241" name="Text Box 17"/>
          <p:cNvSpPr txBox="1">
            <a:spLocks noChangeArrowheads="1"/>
          </p:cNvSpPr>
          <p:nvPr/>
        </p:nvSpPr>
        <p:spPr bwMode="auto">
          <a:xfrm>
            <a:off x="254000" y="3122613"/>
            <a:ext cx="895350" cy="339725"/>
          </a:xfrm>
          <a:prstGeom prst="rect">
            <a:avLst/>
          </a:prstGeom>
          <a:noFill/>
          <a:ln w="9525">
            <a:noFill/>
            <a:miter lim="800000"/>
            <a:headEnd/>
            <a:tailEnd/>
          </a:ln>
          <a:effectLst>
            <a:outerShdw dist="17961" dir="2700000" algn="ctr" rotWithShape="0">
              <a:schemeClr val="bg2"/>
            </a:outerShdw>
          </a:effectLst>
        </p:spPr>
        <p:txBody>
          <a:bodyPr wrap="none">
            <a:spAutoFit/>
          </a:bodyPr>
          <a:lstStyle/>
          <a:p>
            <a:pPr>
              <a:lnSpc>
                <a:spcPct val="90000"/>
              </a:lnSpc>
              <a:defRPr/>
            </a:pPr>
            <a:r>
              <a:rPr lang="en-US" sz="1800" dirty="0">
                <a:latin typeface="Arial" charset="0"/>
              </a:rPr>
              <a:t>Quality</a:t>
            </a:r>
          </a:p>
        </p:txBody>
      </p:sp>
      <p:pic>
        <p:nvPicPr>
          <p:cNvPr id="43026" name="Picture 18" descr="PFX_STILL"/>
          <p:cNvPicPr>
            <a:picLocks noChangeAspect="1" noChangeArrowheads="1"/>
          </p:cNvPicPr>
          <p:nvPr/>
        </p:nvPicPr>
        <p:blipFill>
          <a:blip r:embed="rId3"/>
          <a:srcRect/>
          <a:stretch>
            <a:fillRect/>
          </a:stretch>
        </p:blipFill>
        <p:spPr bwMode="auto">
          <a:xfrm>
            <a:off x="4835525" y="5643563"/>
            <a:ext cx="341313" cy="528637"/>
          </a:xfrm>
          <a:prstGeom prst="rect">
            <a:avLst/>
          </a:prstGeom>
          <a:noFill/>
          <a:ln w="9525">
            <a:noFill/>
            <a:miter lim="800000"/>
            <a:headEnd/>
            <a:tailEnd/>
          </a:ln>
        </p:spPr>
      </p:pic>
    </p:spTree>
    <p:extLst>
      <p:ext uri="{BB962C8B-B14F-4D97-AF65-F5344CB8AC3E}">
        <p14:creationId xmlns:p14="http://schemas.microsoft.com/office/powerpoint/2010/main" val="26841837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i="1" dirty="0" smtClean="0"/>
              <a:t>From Then to Now</a:t>
            </a:r>
            <a:endParaRPr lang="en-US" sz="7200" b="1" i="1" dirty="0"/>
          </a:p>
        </p:txBody>
      </p:sp>
      <p:sp>
        <p:nvSpPr>
          <p:cNvPr id="3" name="TextBox 2"/>
          <p:cNvSpPr txBox="1"/>
          <p:nvPr/>
        </p:nvSpPr>
        <p:spPr>
          <a:xfrm>
            <a:off x="1752600" y="1219200"/>
            <a:ext cx="5181600" cy="3416320"/>
          </a:xfrm>
          <a:prstGeom prst="rect">
            <a:avLst/>
          </a:prstGeom>
          <a:noFill/>
        </p:spPr>
        <p:txBody>
          <a:bodyPr wrap="square" rtlCol="0">
            <a:spAutoFit/>
          </a:bodyPr>
          <a:lstStyle/>
          <a:p>
            <a:pPr algn="ctr"/>
            <a:r>
              <a:rPr lang="en-US" sz="5400" dirty="0" smtClean="0">
                <a:solidFill>
                  <a:srgbClr val="FFC000"/>
                </a:solidFill>
              </a:rPr>
              <a:t>The World has changed!</a:t>
            </a:r>
          </a:p>
          <a:p>
            <a:pPr algn="ctr"/>
            <a:r>
              <a:rPr lang="en-US" sz="3600" dirty="0" smtClean="0"/>
              <a:t>We </a:t>
            </a:r>
            <a:r>
              <a:rPr lang="en-US" sz="3600" u="sng" dirty="0" smtClean="0"/>
              <a:t>know</a:t>
            </a:r>
            <a:r>
              <a:rPr lang="en-US" sz="3600" dirty="0" smtClean="0"/>
              <a:t> more, </a:t>
            </a:r>
          </a:p>
          <a:p>
            <a:pPr algn="ctr"/>
            <a:r>
              <a:rPr lang="en-US" sz="3600" dirty="0" smtClean="0"/>
              <a:t>we </a:t>
            </a:r>
            <a:r>
              <a:rPr lang="en-US" sz="3600" u="sng" dirty="0" smtClean="0"/>
              <a:t>can understand </a:t>
            </a:r>
            <a:r>
              <a:rPr lang="en-US" sz="3600" dirty="0" smtClean="0"/>
              <a:t>more, </a:t>
            </a:r>
          </a:p>
          <a:p>
            <a:pPr algn="ctr"/>
            <a:r>
              <a:rPr lang="en-US" sz="3600" dirty="0" smtClean="0"/>
              <a:t>we will </a:t>
            </a:r>
            <a:r>
              <a:rPr lang="en-US" sz="3600" u="sng" dirty="0" smtClean="0"/>
              <a:t> do </a:t>
            </a:r>
            <a:r>
              <a:rPr lang="en-US" sz="3600" dirty="0" smtClean="0"/>
              <a:t>more!</a:t>
            </a:r>
          </a:p>
        </p:txBody>
      </p:sp>
      <p:sp>
        <p:nvSpPr>
          <p:cNvPr id="4" name="TextBox 3"/>
          <p:cNvSpPr txBox="1"/>
          <p:nvPr/>
        </p:nvSpPr>
        <p:spPr>
          <a:xfrm>
            <a:off x="1257300" y="4800600"/>
            <a:ext cx="6172200" cy="1754326"/>
          </a:xfrm>
          <a:prstGeom prst="rect">
            <a:avLst/>
          </a:prstGeom>
          <a:solidFill>
            <a:schemeClr val="bg2">
              <a:lumMod val="60000"/>
              <a:lumOff val="40000"/>
            </a:schemeClr>
          </a:solidFill>
        </p:spPr>
        <p:txBody>
          <a:bodyPr wrap="square" rtlCol="0">
            <a:spAutoFit/>
          </a:bodyPr>
          <a:lstStyle/>
          <a:p>
            <a:pPr algn="ctr"/>
            <a:r>
              <a:rPr lang="en-US" sz="3600" i="1" dirty="0" smtClean="0">
                <a:solidFill>
                  <a:srgbClr val="FFC000"/>
                </a:solidFill>
                <a:latin typeface="Arial" panose="020B0604020202020204" pitchFamily="34" charset="0"/>
                <a:cs typeface="Arial" panose="020B0604020202020204" pitchFamily="34" charset="0"/>
              </a:rPr>
              <a:t>Progress will be exponential as the future builds on the past</a:t>
            </a:r>
            <a:endParaRPr lang="en-US" sz="36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483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ackNu"/>
          <p:cNvPicPr>
            <a:picLocks noChangeAspect="1" noChangeArrowheads="1"/>
          </p:cNvPicPr>
          <p:nvPr/>
        </p:nvPicPr>
        <p:blipFill>
          <a:blip r:embed="rId2"/>
          <a:srcRect/>
          <a:stretch>
            <a:fillRect/>
          </a:stretch>
        </p:blipFill>
        <p:spPr bwMode="auto">
          <a:xfrm>
            <a:off x="203200" y="1588"/>
            <a:ext cx="9142413" cy="6856412"/>
          </a:xfrm>
          <a:prstGeom prst="rect">
            <a:avLst/>
          </a:prstGeom>
          <a:noFill/>
          <a:ln w="9525">
            <a:noFill/>
            <a:miter lim="800000"/>
            <a:headEnd/>
            <a:tailEnd/>
          </a:ln>
        </p:spPr>
      </p:pic>
      <p:sp>
        <p:nvSpPr>
          <p:cNvPr id="45059" name="Text Box 3"/>
          <p:cNvSpPr txBox="1">
            <a:spLocks noChangeArrowheads="1"/>
          </p:cNvSpPr>
          <p:nvPr/>
        </p:nvSpPr>
        <p:spPr bwMode="auto">
          <a:xfrm>
            <a:off x="11020425" y="1452563"/>
            <a:ext cx="184150" cy="398462"/>
          </a:xfrm>
          <a:prstGeom prst="rect">
            <a:avLst/>
          </a:prstGeom>
          <a:noFill/>
          <a:ln w="9525">
            <a:noFill/>
            <a:miter lim="800000"/>
            <a:headEnd/>
            <a:tailEnd/>
          </a:ln>
        </p:spPr>
        <p:txBody>
          <a:bodyPr wrap="none">
            <a:spAutoFit/>
          </a:bodyPr>
          <a:lstStyle/>
          <a:p>
            <a:endParaRPr lang="en-US" sz="2000" dirty="0"/>
          </a:p>
        </p:txBody>
      </p:sp>
      <p:sp>
        <p:nvSpPr>
          <p:cNvPr id="45060" name="Text Box 4"/>
          <p:cNvSpPr txBox="1">
            <a:spLocks noChangeArrowheads="1"/>
          </p:cNvSpPr>
          <p:nvPr/>
        </p:nvSpPr>
        <p:spPr bwMode="auto">
          <a:xfrm>
            <a:off x="288925" y="4449763"/>
            <a:ext cx="184150" cy="398462"/>
          </a:xfrm>
          <a:prstGeom prst="rect">
            <a:avLst/>
          </a:prstGeom>
          <a:noFill/>
          <a:ln w="9525">
            <a:noFill/>
            <a:miter lim="800000"/>
            <a:headEnd/>
            <a:tailEnd/>
          </a:ln>
        </p:spPr>
        <p:txBody>
          <a:bodyPr wrap="none">
            <a:spAutoFit/>
          </a:bodyPr>
          <a:lstStyle/>
          <a:p>
            <a:endParaRPr lang="en-US" sz="2000" dirty="0"/>
          </a:p>
        </p:txBody>
      </p:sp>
      <p:pic>
        <p:nvPicPr>
          <p:cNvPr id="45061" name="Picture 5"/>
          <p:cNvPicPr>
            <a:picLocks noChangeAspect="1" noChangeArrowheads="1"/>
          </p:cNvPicPr>
          <p:nvPr/>
        </p:nvPicPr>
        <p:blipFill>
          <a:blip r:embed="rId3">
            <a:clrChange>
              <a:clrFrom>
                <a:srgbClr val="010101"/>
              </a:clrFrom>
              <a:clrTo>
                <a:srgbClr val="010101">
                  <a:alpha val="0"/>
                </a:srgbClr>
              </a:clrTo>
            </a:clrChange>
          </a:blip>
          <a:srcRect r="34409"/>
          <a:stretch>
            <a:fillRect/>
          </a:stretch>
        </p:blipFill>
        <p:spPr bwMode="auto">
          <a:xfrm>
            <a:off x="0" y="898525"/>
            <a:ext cx="3195638" cy="5959475"/>
          </a:xfrm>
          <a:prstGeom prst="rect">
            <a:avLst/>
          </a:prstGeom>
          <a:noFill/>
          <a:ln w="9525">
            <a:noFill/>
            <a:miter lim="800000"/>
            <a:headEnd/>
            <a:tailEnd/>
          </a:ln>
        </p:spPr>
      </p:pic>
      <p:sp>
        <p:nvSpPr>
          <p:cNvPr id="45062" name="Text Box 6"/>
          <p:cNvSpPr txBox="1">
            <a:spLocks noChangeArrowheads="1"/>
          </p:cNvSpPr>
          <p:nvPr/>
        </p:nvSpPr>
        <p:spPr bwMode="auto">
          <a:xfrm>
            <a:off x="5343525" y="-2078038"/>
            <a:ext cx="184150" cy="398463"/>
          </a:xfrm>
          <a:prstGeom prst="rect">
            <a:avLst/>
          </a:prstGeom>
          <a:noFill/>
          <a:ln w="9525">
            <a:noFill/>
            <a:miter lim="800000"/>
            <a:headEnd/>
            <a:tailEnd/>
          </a:ln>
        </p:spPr>
        <p:txBody>
          <a:bodyPr wrap="none">
            <a:spAutoFit/>
          </a:bodyPr>
          <a:lstStyle/>
          <a:p>
            <a:endParaRPr lang="en-US" sz="2000" dirty="0"/>
          </a:p>
        </p:txBody>
      </p:sp>
      <p:sp>
        <p:nvSpPr>
          <p:cNvPr id="3343367" name="Oval 7"/>
          <p:cNvSpPr>
            <a:spLocks noChangeArrowheads="1"/>
          </p:cNvSpPr>
          <p:nvPr/>
        </p:nvSpPr>
        <p:spPr bwMode="auto">
          <a:xfrm>
            <a:off x="-5245100" y="817563"/>
            <a:ext cx="10490200" cy="7505700"/>
          </a:xfrm>
          <a:prstGeom prst="ellipse">
            <a:avLst/>
          </a:prstGeom>
          <a:noFill/>
          <a:ln w="76200">
            <a:solidFill>
              <a:schemeClr val="tx1">
                <a:alpha val="37000"/>
              </a:schemeClr>
            </a:solidFill>
            <a:round/>
            <a:headEnd/>
            <a:tailEnd/>
          </a:ln>
          <a:effectLst>
            <a:outerShdw dist="35921" dir="2700000" algn="ctr" rotWithShape="0">
              <a:schemeClr val="bg2"/>
            </a:outerShdw>
          </a:effectLst>
        </p:spPr>
        <p:txBody>
          <a:bodyPr wrap="none" anchor="ctr"/>
          <a:lstStyle/>
          <a:p>
            <a:pPr>
              <a:defRPr/>
            </a:pPr>
            <a:endParaRPr lang="en-US" dirty="0"/>
          </a:p>
        </p:txBody>
      </p:sp>
      <p:sp>
        <p:nvSpPr>
          <p:cNvPr id="3343368" name="Text Box 8"/>
          <p:cNvSpPr txBox="1">
            <a:spLocks noChangeArrowheads="1"/>
          </p:cNvSpPr>
          <p:nvPr/>
        </p:nvSpPr>
        <p:spPr bwMode="auto">
          <a:xfrm>
            <a:off x="5246688" y="3952875"/>
            <a:ext cx="3959225" cy="828675"/>
          </a:xfrm>
          <a:prstGeom prst="rect">
            <a:avLst/>
          </a:prstGeom>
          <a:noFill/>
          <a:ln w="9525">
            <a:noFill/>
            <a:miter lim="800000"/>
            <a:headEnd/>
            <a:tailEnd/>
          </a:ln>
          <a:effectLst>
            <a:outerShdw dist="35921" dir="2700000" algn="ctr" rotWithShape="0">
              <a:schemeClr val="bg2"/>
            </a:outerShdw>
          </a:effectLst>
        </p:spPr>
        <p:txBody>
          <a:bodyPr>
            <a:spAutoFit/>
          </a:bodyPr>
          <a:lstStyle/>
          <a:p>
            <a:pPr marL="457200" lvl="4">
              <a:defRPr/>
            </a:pPr>
            <a:r>
              <a:rPr lang="en-US" sz="2400" dirty="0"/>
              <a:t>February 1962:</a:t>
            </a:r>
            <a:r>
              <a:rPr lang="en-US" sz="2400" dirty="0">
                <a:solidFill>
                  <a:srgbClr val="FFCC00"/>
                </a:solidFill>
              </a:rPr>
              <a:t> </a:t>
            </a:r>
            <a:r>
              <a:rPr lang="en-US" sz="2400" dirty="0"/>
              <a:t>John Glenn orbits the Earth</a:t>
            </a:r>
            <a:endParaRPr lang="en-US" sz="2000" dirty="0"/>
          </a:p>
        </p:txBody>
      </p:sp>
      <p:sp>
        <p:nvSpPr>
          <p:cNvPr id="3343369" name="Text Box 9"/>
          <p:cNvSpPr txBox="1">
            <a:spLocks noChangeArrowheads="1"/>
          </p:cNvSpPr>
          <p:nvPr/>
        </p:nvSpPr>
        <p:spPr bwMode="auto">
          <a:xfrm>
            <a:off x="5259388" y="5527675"/>
            <a:ext cx="3517900" cy="1135063"/>
          </a:xfrm>
          <a:prstGeom prst="rect">
            <a:avLst/>
          </a:prstGeom>
          <a:noFill/>
          <a:ln w="9525">
            <a:noFill/>
            <a:miter lim="800000"/>
            <a:headEnd/>
            <a:tailEnd/>
          </a:ln>
          <a:effectLst>
            <a:outerShdw dist="35921" dir="2700000" algn="ctr" rotWithShape="0">
              <a:schemeClr val="bg2"/>
            </a:outerShdw>
          </a:effectLst>
        </p:spPr>
        <p:txBody>
          <a:bodyPr>
            <a:spAutoFit/>
          </a:bodyPr>
          <a:lstStyle/>
          <a:p>
            <a:pPr marL="457200" lvl="4">
              <a:defRPr/>
            </a:pPr>
            <a:r>
              <a:rPr lang="en-US" sz="2400" dirty="0"/>
              <a:t>July 1969:</a:t>
            </a:r>
            <a:r>
              <a:rPr lang="en-US" sz="2400" dirty="0">
                <a:solidFill>
                  <a:srgbClr val="FFCC00"/>
                </a:solidFill>
              </a:rPr>
              <a:t> </a:t>
            </a:r>
            <a:r>
              <a:rPr lang="en-US" sz="2400" dirty="0"/>
              <a:t>First man walks on the moon</a:t>
            </a:r>
          </a:p>
          <a:p>
            <a:pPr>
              <a:defRPr/>
            </a:pPr>
            <a:endParaRPr lang="en-US" sz="2000" dirty="0"/>
          </a:p>
        </p:txBody>
      </p:sp>
      <p:sp>
        <p:nvSpPr>
          <p:cNvPr id="45066" name="Rectangle 10"/>
          <p:cNvSpPr>
            <a:spLocks noChangeArrowheads="1"/>
          </p:cNvSpPr>
          <p:nvPr/>
        </p:nvSpPr>
        <p:spPr bwMode="auto">
          <a:xfrm>
            <a:off x="3294063" y="1528763"/>
            <a:ext cx="1290637" cy="419100"/>
          </a:xfrm>
          <a:prstGeom prst="rect">
            <a:avLst/>
          </a:prstGeom>
          <a:solidFill>
            <a:srgbClr val="02017B"/>
          </a:solidFill>
          <a:ln w="9525">
            <a:noFill/>
            <a:miter lim="800000"/>
            <a:headEnd/>
            <a:tailEnd/>
          </a:ln>
        </p:spPr>
        <p:txBody>
          <a:bodyPr wrap="none" anchor="ctr"/>
          <a:lstStyle/>
          <a:p>
            <a:endParaRPr lang="en-US" dirty="0"/>
          </a:p>
        </p:txBody>
      </p:sp>
      <p:sp>
        <p:nvSpPr>
          <p:cNvPr id="3343371" name="Text Box 11"/>
          <p:cNvSpPr txBox="1">
            <a:spLocks noChangeArrowheads="1"/>
          </p:cNvSpPr>
          <p:nvPr/>
        </p:nvSpPr>
        <p:spPr bwMode="auto">
          <a:xfrm>
            <a:off x="3368675" y="1481138"/>
            <a:ext cx="1958975" cy="520700"/>
          </a:xfrm>
          <a:prstGeom prst="rect">
            <a:avLst/>
          </a:prstGeom>
          <a:noFill/>
          <a:ln w="9525">
            <a:noFill/>
            <a:miter lim="800000"/>
            <a:headEnd/>
            <a:tailEnd/>
          </a:ln>
          <a:effectLst>
            <a:outerShdw dist="35921" dir="2700000" algn="ctr" rotWithShape="0">
              <a:srgbClr val="000000"/>
            </a:outerShdw>
          </a:effectLst>
        </p:spPr>
        <p:txBody>
          <a:bodyPr>
            <a:spAutoFit/>
          </a:bodyPr>
          <a:lstStyle/>
          <a:p>
            <a:pPr>
              <a:defRPr/>
            </a:pPr>
            <a:r>
              <a:rPr lang="en-US" dirty="0">
                <a:solidFill>
                  <a:srgbClr val="FFCC00"/>
                </a:solidFill>
              </a:rPr>
              <a:t>3.33</a:t>
            </a:r>
            <a:r>
              <a:rPr lang="en-US" sz="2400" dirty="0">
                <a:solidFill>
                  <a:srgbClr val="FFCC00"/>
                </a:solidFill>
              </a:rPr>
              <a:t> years</a:t>
            </a:r>
          </a:p>
        </p:txBody>
      </p:sp>
      <p:sp>
        <p:nvSpPr>
          <p:cNvPr id="45068" name="Rectangle 12"/>
          <p:cNvSpPr>
            <a:spLocks noChangeArrowheads="1"/>
          </p:cNvSpPr>
          <p:nvPr/>
        </p:nvSpPr>
        <p:spPr bwMode="auto">
          <a:xfrm rot="-62624">
            <a:off x="4789488" y="4945063"/>
            <a:ext cx="741362" cy="450850"/>
          </a:xfrm>
          <a:prstGeom prst="rect">
            <a:avLst/>
          </a:prstGeom>
          <a:solidFill>
            <a:srgbClr val="020286"/>
          </a:solidFill>
          <a:ln w="9525">
            <a:noFill/>
            <a:miter lim="800000"/>
            <a:headEnd/>
            <a:tailEnd/>
          </a:ln>
        </p:spPr>
        <p:txBody>
          <a:bodyPr wrap="none" anchor="ctr"/>
          <a:lstStyle/>
          <a:p>
            <a:endParaRPr lang="en-US" dirty="0"/>
          </a:p>
        </p:txBody>
      </p:sp>
      <p:sp>
        <p:nvSpPr>
          <p:cNvPr id="3343373" name="Text Box 13"/>
          <p:cNvSpPr txBox="1">
            <a:spLocks noChangeArrowheads="1"/>
          </p:cNvSpPr>
          <p:nvPr/>
        </p:nvSpPr>
        <p:spPr bwMode="auto">
          <a:xfrm>
            <a:off x="4806950" y="4905375"/>
            <a:ext cx="1687513" cy="520700"/>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en-US" dirty="0">
                <a:solidFill>
                  <a:srgbClr val="FFCC00"/>
                </a:solidFill>
              </a:rPr>
              <a:t>7.42</a:t>
            </a:r>
            <a:r>
              <a:rPr lang="en-US" sz="2400" dirty="0">
                <a:solidFill>
                  <a:srgbClr val="FFCC00"/>
                </a:solidFill>
              </a:rPr>
              <a:t> years</a:t>
            </a:r>
          </a:p>
        </p:txBody>
      </p:sp>
      <p:sp>
        <p:nvSpPr>
          <p:cNvPr id="3343374" name="Text Box 14"/>
          <p:cNvSpPr txBox="1">
            <a:spLocks noChangeArrowheads="1"/>
          </p:cNvSpPr>
          <p:nvPr/>
        </p:nvSpPr>
        <p:spPr bwMode="auto">
          <a:xfrm>
            <a:off x="2049463" y="166688"/>
            <a:ext cx="3594100" cy="828675"/>
          </a:xfrm>
          <a:prstGeom prst="rect">
            <a:avLst/>
          </a:prstGeom>
          <a:noFill/>
          <a:ln w="9525">
            <a:noFill/>
            <a:miter lim="800000"/>
            <a:headEnd/>
            <a:tailEnd/>
          </a:ln>
          <a:effectLst>
            <a:outerShdw dist="35921" dir="2700000" algn="ctr" rotWithShape="0">
              <a:srgbClr val="000000"/>
            </a:outerShdw>
          </a:effectLst>
        </p:spPr>
        <p:txBody>
          <a:bodyPr>
            <a:spAutoFit/>
          </a:bodyPr>
          <a:lstStyle/>
          <a:p>
            <a:pPr>
              <a:defRPr/>
            </a:pPr>
            <a:r>
              <a:rPr lang="en-US" sz="2400" dirty="0"/>
              <a:t>January 1958:</a:t>
            </a:r>
            <a:r>
              <a:rPr lang="en-US" sz="2400" dirty="0">
                <a:solidFill>
                  <a:srgbClr val="FFCC00"/>
                </a:solidFill>
              </a:rPr>
              <a:t> </a:t>
            </a:r>
            <a:r>
              <a:rPr lang="en-US" sz="2400" dirty="0"/>
              <a:t>U.S. launches first satellite</a:t>
            </a:r>
            <a:endParaRPr lang="en-US" sz="2000" dirty="0"/>
          </a:p>
        </p:txBody>
      </p:sp>
      <p:sp>
        <p:nvSpPr>
          <p:cNvPr id="3343375" name="Text Box 15"/>
          <p:cNvSpPr txBox="1">
            <a:spLocks noChangeArrowheads="1"/>
          </p:cNvSpPr>
          <p:nvPr/>
        </p:nvSpPr>
        <p:spPr bwMode="auto">
          <a:xfrm>
            <a:off x="5202238" y="319088"/>
            <a:ext cx="3941762" cy="2881312"/>
          </a:xfrm>
          <a:prstGeom prst="rect">
            <a:avLst/>
          </a:prstGeom>
          <a:noFill/>
          <a:ln w="9525">
            <a:noFill/>
            <a:miter lim="800000"/>
            <a:headEnd/>
            <a:tailEnd/>
          </a:ln>
          <a:effectLst>
            <a:outerShdw dist="35921" dir="2700000" algn="ctr" rotWithShape="0">
              <a:schemeClr val="bg2"/>
            </a:outerShdw>
          </a:effectLst>
        </p:spPr>
        <p:txBody>
          <a:bodyPr>
            <a:spAutoFit/>
          </a:bodyPr>
          <a:lstStyle/>
          <a:p>
            <a:pPr marL="457200" lvl="4">
              <a:defRPr/>
            </a:pPr>
            <a:r>
              <a:rPr lang="en-US" sz="2600" dirty="0">
                <a:solidFill>
                  <a:srgbClr val="FFCC00"/>
                </a:solidFill>
              </a:rPr>
              <a:t>May 1961: President Kennedy announces   his vision of ”landing  a man on the moon and returning him safely to earth” by  the end of the decade</a:t>
            </a:r>
          </a:p>
        </p:txBody>
      </p:sp>
      <p:sp>
        <p:nvSpPr>
          <p:cNvPr id="45072" name="Rectangle 16"/>
          <p:cNvSpPr>
            <a:spLocks noChangeArrowheads="1"/>
          </p:cNvSpPr>
          <p:nvPr/>
        </p:nvSpPr>
        <p:spPr bwMode="auto">
          <a:xfrm rot="-62624">
            <a:off x="4611688" y="3351213"/>
            <a:ext cx="741362" cy="450850"/>
          </a:xfrm>
          <a:prstGeom prst="rect">
            <a:avLst/>
          </a:prstGeom>
          <a:solidFill>
            <a:srgbClr val="02029B"/>
          </a:solidFill>
          <a:ln w="9525">
            <a:noFill/>
            <a:miter lim="800000"/>
            <a:headEnd/>
            <a:tailEnd/>
          </a:ln>
        </p:spPr>
        <p:txBody>
          <a:bodyPr wrap="none" anchor="ctr"/>
          <a:lstStyle/>
          <a:p>
            <a:endParaRPr lang="en-US" dirty="0"/>
          </a:p>
        </p:txBody>
      </p:sp>
      <p:sp>
        <p:nvSpPr>
          <p:cNvPr id="3343377" name="Text Box 17"/>
          <p:cNvSpPr txBox="1">
            <a:spLocks noChangeArrowheads="1"/>
          </p:cNvSpPr>
          <p:nvPr/>
        </p:nvSpPr>
        <p:spPr bwMode="auto">
          <a:xfrm>
            <a:off x="4759325" y="3311525"/>
            <a:ext cx="1687513" cy="52070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dirty="0">
                <a:solidFill>
                  <a:srgbClr val="FFCC00"/>
                </a:solidFill>
              </a:rPr>
              <a:t>0.75</a:t>
            </a:r>
            <a:r>
              <a:rPr lang="en-US" sz="2400" dirty="0">
                <a:solidFill>
                  <a:srgbClr val="FFCC00"/>
                </a:solidFill>
              </a:rPr>
              <a:t> years</a:t>
            </a:r>
            <a:endParaRPr lang="en-US" sz="2400" dirty="0">
              <a:solidFill>
                <a:srgbClr val="FF9900"/>
              </a:solidFill>
            </a:endParaRPr>
          </a:p>
        </p:txBody>
      </p:sp>
      <p:pic>
        <p:nvPicPr>
          <p:cNvPr id="45074" name="Picture 18"/>
          <p:cNvPicPr>
            <a:picLocks noChangeAspect="1" noChangeArrowheads="1"/>
          </p:cNvPicPr>
          <p:nvPr/>
        </p:nvPicPr>
        <p:blipFill>
          <a:blip r:embed="rId3">
            <a:clrChange>
              <a:clrFrom>
                <a:srgbClr val="010101"/>
              </a:clrFrom>
              <a:clrTo>
                <a:srgbClr val="010101">
                  <a:alpha val="0"/>
                </a:srgbClr>
              </a:clrTo>
            </a:clrChange>
          </a:blip>
          <a:srcRect l="63603" t="56393"/>
          <a:stretch>
            <a:fillRect/>
          </a:stretch>
        </p:blipFill>
        <p:spPr bwMode="auto">
          <a:xfrm>
            <a:off x="2871788" y="3862388"/>
            <a:ext cx="1773237" cy="2598737"/>
          </a:xfrm>
          <a:prstGeom prst="rect">
            <a:avLst/>
          </a:prstGeom>
          <a:noFill/>
          <a:ln w="9525">
            <a:noFill/>
            <a:miter lim="800000"/>
            <a:headEnd/>
            <a:tailEnd/>
          </a:ln>
        </p:spPr>
      </p:pic>
    </p:spTree>
    <p:extLst>
      <p:ext uri="{BB962C8B-B14F-4D97-AF65-F5344CB8AC3E}">
        <p14:creationId xmlns:p14="http://schemas.microsoft.com/office/powerpoint/2010/main" val="1665377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0594" name="Rectangle 2"/>
          <p:cNvSpPr>
            <a:spLocks noGrp="1" noChangeArrowheads="1"/>
          </p:cNvSpPr>
          <p:nvPr>
            <p:ph type="title"/>
          </p:nvPr>
        </p:nvSpPr>
        <p:spPr>
          <a:xfrm>
            <a:off x="144463" y="311150"/>
            <a:ext cx="8691562" cy="1006475"/>
          </a:xfrm>
        </p:spPr>
        <p:txBody>
          <a:bodyPr>
            <a:normAutofit fontScale="90000"/>
          </a:bodyPr>
          <a:lstStyle/>
          <a:p>
            <a:pPr eaLnBrk="1" hangingPunct="1">
              <a:lnSpc>
                <a:spcPct val="100000"/>
              </a:lnSpc>
              <a:defRPr/>
            </a:pPr>
            <a:r>
              <a:rPr lang="en-US" dirty="0" smtClean="0"/>
              <a:t>The Dream of Yesterday</a:t>
            </a:r>
            <a:br>
              <a:rPr lang="en-US" dirty="0" smtClean="0"/>
            </a:br>
            <a:r>
              <a:rPr lang="en-US" sz="2600" dirty="0" smtClean="0"/>
              <a:t>National Cancer Act of 1971</a:t>
            </a:r>
          </a:p>
        </p:txBody>
      </p:sp>
      <p:sp>
        <p:nvSpPr>
          <p:cNvPr id="3310595" name="Rectangle 3"/>
          <p:cNvSpPr>
            <a:spLocks noChangeArrowheads="1"/>
          </p:cNvSpPr>
          <p:nvPr/>
        </p:nvSpPr>
        <p:spPr bwMode="auto">
          <a:xfrm>
            <a:off x="0" y="6162675"/>
            <a:ext cx="9144000" cy="4206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1" hangingPunct="1">
              <a:lnSpc>
                <a:spcPct val="90000"/>
              </a:lnSpc>
              <a:spcBef>
                <a:spcPct val="20000"/>
              </a:spcBef>
              <a:defRPr/>
            </a:pPr>
            <a:r>
              <a:rPr lang="en-US" sz="2400" dirty="0">
                <a:latin typeface="Arial" charset="0"/>
              </a:rPr>
              <a:t>“Make the Conquest of Cancer a National Crusade”</a:t>
            </a:r>
            <a:endParaRPr lang="en-US" sz="2400" i="1" dirty="0">
              <a:latin typeface="Arial" charset="0"/>
            </a:endParaRPr>
          </a:p>
        </p:txBody>
      </p:sp>
      <p:sp>
        <p:nvSpPr>
          <p:cNvPr id="3310596" name="Rectangle 4"/>
          <p:cNvSpPr>
            <a:spLocks noChangeArrowheads="1"/>
          </p:cNvSpPr>
          <p:nvPr/>
        </p:nvSpPr>
        <p:spPr bwMode="auto">
          <a:xfrm>
            <a:off x="1817688" y="5332413"/>
            <a:ext cx="5465762" cy="533400"/>
          </a:xfrm>
          <a:prstGeom prst="rect">
            <a:avLst/>
          </a:prstGeom>
          <a:noFill/>
          <a:ln w="9525">
            <a:noFill/>
            <a:miter lim="800000"/>
            <a:headEnd/>
            <a:tailEnd/>
          </a:ln>
          <a:effectLst>
            <a:outerShdw dist="35921" dir="2700000" algn="ctr" rotWithShape="0">
              <a:schemeClr val="bg2"/>
            </a:outerShdw>
          </a:effectLst>
        </p:spPr>
        <p:txBody>
          <a:bodyPr>
            <a:spAutoFit/>
          </a:bodyPr>
          <a:lstStyle/>
          <a:p>
            <a:pPr eaLnBrk="1" hangingPunct="1">
              <a:lnSpc>
                <a:spcPct val="90000"/>
              </a:lnSpc>
              <a:spcBef>
                <a:spcPct val="20000"/>
              </a:spcBef>
              <a:defRPr/>
            </a:pPr>
            <a:r>
              <a:rPr lang="en-US" sz="1600" b="1" dirty="0">
                <a:latin typeface="Arial" charset="0"/>
              </a:rPr>
              <a:t>President Richard Nixon signs National Cancer Act on December 23, 1971</a:t>
            </a:r>
          </a:p>
        </p:txBody>
      </p:sp>
      <p:pic>
        <p:nvPicPr>
          <p:cNvPr id="19461" name="Picture 5"/>
          <p:cNvPicPr>
            <a:picLocks noChangeAspect="1" noChangeArrowheads="1"/>
          </p:cNvPicPr>
          <p:nvPr/>
        </p:nvPicPr>
        <p:blipFill>
          <a:blip r:embed="rId2">
            <a:clrChange>
              <a:clrFrom>
                <a:srgbClr val="0D2753"/>
              </a:clrFrom>
              <a:clrTo>
                <a:srgbClr val="0D2753">
                  <a:alpha val="0"/>
                </a:srgbClr>
              </a:clrTo>
            </a:clrChange>
          </a:blip>
          <a:srcRect/>
          <a:stretch>
            <a:fillRect/>
          </a:stretch>
        </p:blipFill>
        <p:spPr bwMode="auto">
          <a:xfrm>
            <a:off x="1938338" y="1601788"/>
            <a:ext cx="5257800" cy="3741737"/>
          </a:xfrm>
          <a:prstGeom prst="rect">
            <a:avLst/>
          </a:prstGeom>
          <a:noFill/>
          <a:ln w="9525">
            <a:noFill/>
            <a:miter lim="800000"/>
            <a:headEnd/>
            <a:tailEnd/>
          </a:ln>
        </p:spPr>
      </p:pic>
    </p:spTree>
    <p:extLst>
      <p:ext uri="{BB962C8B-B14F-4D97-AF65-F5344CB8AC3E}">
        <p14:creationId xmlns:p14="http://schemas.microsoft.com/office/powerpoint/2010/main" val="2286203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0594" name="Rectangle 2"/>
          <p:cNvSpPr>
            <a:spLocks noGrp="1" noChangeArrowheads="1"/>
          </p:cNvSpPr>
          <p:nvPr>
            <p:ph type="title"/>
          </p:nvPr>
        </p:nvSpPr>
        <p:spPr>
          <a:xfrm>
            <a:off x="144463" y="311150"/>
            <a:ext cx="8691562" cy="1006475"/>
          </a:xfrm>
        </p:spPr>
        <p:txBody>
          <a:bodyPr>
            <a:normAutofit fontScale="90000"/>
          </a:bodyPr>
          <a:lstStyle/>
          <a:p>
            <a:pPr eaLnBrk="1" hangingPunct="1">
              <a:lnSpc>
                <a:spcPct val="100000"/>
              </a:lnSpc>
              <a:defRPr/>
            </a:pPr>
            <a:r>
              <a:rPr lang="en-US" dirty="0" smtClean="0"/>
              <a:t>The Hope of Today</a:t>
            </a:r>
            <a:br>
              <a:rPr lang="en-US" dirty="0" smtClean="0"/>
            </a:br>
            <a:r>
              <a:rPr lang="en-US" sz="3100" dirty="0" smtClean="0"/>
              <a:t>(legislation)</a:t>
            </a:r>
          </a:p>
        </p:txBody>
      </p:sp>
      <p:sp>
        <p:nvSpPr>
          <p:cNvPr id="3310595" name="Rectangle 3"/>
          <p:cNvSpPr>
            <a:spLocks noChangeArrowheads="1"/>
          </p:cNvSpPr>
          <p:nvPr/>
        </p:nvSpPr>
        <p:spPr bwMode="auto">
          <a:xfrm>
            <a:off x="0" y="6162675"/>
            <a:ext cx="9144000" cy="4206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1" hangingPunct="1">
              <a:lnSpc>
                <a:spcPct val="90000"/>
              </a:lnSpc>
              <a:spcBef>
                <a:spcPct val="20000"/>
              </a:spcBef>
              <a:defRPr/>
            </a:pPr>
            <a:r>
              <a:rPr lang="en-US" sz="2400" dirty="0">
                <a:latin typeface="Arial" charset="0"/>
              </a:rPr>
              <a:t>“Make the Conquest of </a:t>
            </a:r>
            <a:r>
              <a:rPr lang="en-US" sz="2400" dirty="0" smtClean="0">
                <a:latin typeface="Arial" charset="0"/>
              </a:rPr>
              <a:t>Brain Disorders a </a:t>
            </a:r>
            <a:r>
              <a:rPr lang="en-US" sz="2400" dirty="0">
                <a:latin typeface="Arial" charset="0"/>
              </a:rPr>
              <a:t>National Crusade”</a:t>
            </a:r>
            <a:endParaRPr lang="en-US" sz="2400" i="1" dirty="0">
              <a:latin typeface="Arial" charset="0"/>
            </a:endParaRPr>
          </a:p>
        </p:txBody>
      </p:sp>
      <p:sp>
        <p:nvSpPr>
          <p:cNvPr id="2" name="TextBox 1"/>
          <p:cNvSpPr txBox="1"/>
          <p:nvPr/>
        </p:nvSpPr>
        <p:spPr>
          <a:xfrm>
            <a:off x="1600200" y="1600200"/>
            <a:ext cx="6096000" cy="3816429"/>
          </a:xfrm>
          <a:prstGeom prst="rect">
            <a:avLst/>
          </a:prstGeom>
          <a:noFill/>
        </p:spPr>
        <p:txBody>
          <a:bodyPr wrap="square" rtlCol="0">
            <a:spAutoFit/>
          </a:bodyPr>
          <a:lstStyle/>
          <a:p>
            <a:r>
              <a:rPr lang="en-US" sz="3200" dirty="0" smtClean="0">
                <a:solidFill>
                  <a:srgbClr val="FFC000"/>
                </a:solidFill>
              </a:rPr>
              <a:t>Cures for the 21</a:t>
            </a:r>
            <a:r>
              <a:rPr lang="en-US" sz="3200" baseline="30000" dirty="0" smtClean="0">
                <a:solidFill>
                  <a:srgbClr val="FFC000"/>
                </a:solidFill>
              </a:rPr>
              <a:t>st</a:t>
            </a:r>
            <a:r>
              <a:rPr lang="en-US" sz="3200" dirty="0" smtClean="0">
                <a:solidFill>
                  <a:srgbClr val="FFC000"/>
                </a:solidFill>
              </a:rPr>
              <a:t> Century</a:t>
            </a:r>
          </a:p>
          <a:p>
            <a:r>
              <a:rPr lang="en-US" sz="2400" dirty="0" smtClean="0"/>
              <a:t>House Energy and Commerce Committee</a:t>
            </a:r>
          </a:p>
          <a:p>
            <a:endParaRPr lang="en-US" dirty="0"/>
          </a:p>
          <a:p>
            <a:r>
              <a:rPr lang="en-US" sz="3200" dirty="0" smtClean="0">
                <a:solidFill>
                  <a:srgbClr val="FFC000"/>
                </a:solidFill>
              </a:rPr>
              <a:t>Innovation for a Healthier America</a:t>
            </a:r>
          </a:p>
          <a:p>
            <a:r>
              <a:rPr lang="en-US" sz="2400" dirty="0" smtClean="0"/>
              <a:t>Senate Health, Education, Labor and Pensions Committee</a:t>
            </a:r>
          </a:p>
          <a:p>
            <a:endParaRPr lang="en-US" sz="3200" dirty="0" smtClean="0"/>
          </a:p>
          <a:p>
            <a:r>
              <a:rPr lang="en-US" sz="3200" dirty="0" smtClean="0">
                <a:solidFill>
                  <a:srgbClr val="FFC000"/>
                </a:solidFill>
              </a:rPr>
              <a:t>“Precision Medicine”</a:t>
            </a:r>
          </a:p>
          <a:p>
            <a:r>
              <a:rPr lang="en-US" sz="2400" dirty="0" smtClean="0"/>
              <a:t>President Obama Administration</a:t>
            </a:r>
            <a:endParaRPr lang="en-US" sz="2400" dirty="0"/>
          </a:p>
        </p:txBody>
      </p:sp>
    </p:spTree>
    <p:extLst>
      <p:ext uri="{BB962C8B-B14F-4D97-AF65-F5344CB8AC3E}">
        <p14:creationId xmlns:p14="http://schemas.microsoft.com/office/powerpoint/2010/main" val="1256148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lide3b-fla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3" name="Text Box 3"/>
          <p:cNvSpPr txBox="1">
            <a:spLocks noChangeArrowheads="1"/>
          </p:cNvSpPr>
          <p:nvPr/>
        </p:nvSpPr>
        <p:spPr bwMode="auto">
          <a:xfrm>
            <a:off x="4254777" y="1425575"/>
            <a:ext cx="4656137" cy="4031873"/>
          </a:xfrm>
          <a:prstGeom prst="rect">
            <a:avLst/>
          </a:prstGeom>
          <a:noFill/>
          <a:ln w="9525">
            <a:noFill/>
            <a:miter lim="800000"/>
            <a:headEnd/>
            <a:tailEnd/>
          </a:ln>
        </p:spPr>
        <p:txBody>
          <a:bodyPr>
            <a:spAutoFit/>
          </a:bodyPr>
          <a:lstStyle/>
          <a:p>
            <a:r>
              <a:rPr lang="en-US" sz="3200" dirty="0"/>
              <a:t>“However, the</a:t>
            </a:r>
            <a:r>
              <a:rPr lang="en-US" sz="3200" dirty="0">
                <a:solidFill>
                  <a:srgbClr val="FFCC00"/>
                </a:solidFill>
              </a:rPr>
              <a:t> </a:t>
            </a:r>
            <a:r>
              <a:rPr lang="en-US" sz="3200" dirty="0"/>
              <a:t>findings of</a:t>
            </a:r>
            <a:r>
              <a:rPr lang="en-US" sz="3200" dirty="0">
                <a:solidFill>
                  <a:srgbClr val="FFCC00"/>
                </a:solidFill>
              </a:rPr>
              <a:t> </a:t>
            </a:r>
            <a:r>
              <a:rPr lang="en-US" sz="3200" u="sng" dirty="0">
                <a:solidFill>
                  <a:srgbClr val="FFCC00"/>
                </a:solidFill>
              </a:rPr>
              <a:t>molecular oncology </a:t>
            </a:r>
            <a:r>
              <a:rPr lang="en-US" sz="3200" dirty="0"/>
              <a:t>are likely to be</a:t>
            </a:r>
            <a:r>
              <a:rPr lang="en-US" sz="3200" dirty="0">
                <a:solidFill>
                  <a:srgbClr val="FFCC00"/>
                </a:solidFill>
              </a:rPr>
              <a:t> </a:t>
            </a:r>
            <a:r>
              <a:rPr lang="en-US" sz="3200" dirty="0"/>
              <a:t>applicable to </a:t>
            </a:r>
            <a:r>
              <a:rPr lang="en-US" sz="3200" u="sng" dirty="0">
                <a:solidFill>
                  <a:srgbClr val="FFCC00"/>
                </a:solidFill>
              </a:rPr>
              <a:t>many types of cancer</a:t>
            </a:r>
            <a:r>
              <a:rPr lang="en-US" sz="3200" u="sng" dirty="0"/>
              <a:t> </a:t>
            </a:r>
            <a:r>
              <a:rPr lang="en-US" sz="3200" dirty="0"/>
              <a:t>and to be</a:t>
            </a:r>
            <a:r>
              <a:rPr lang="en-US" sz="3200" dirty="0">
                <a:solidFill>
                  <a:srgbClr val="FFCC00"/>
                </a:solidFill>
              </a:rPr>
              <a:t> </a:t>
            </a:r>
            <a:r>
              <a:rPr lang="en-US" sz="3200" u="sng" dirty="0">
                <a:solidFill>
                  <a:srgbClr val="FFCC00"/>
                </a:solidFill>
              </a:rPr>
              <a:t>radical in nature</a:t>
            </a:r>
            <a:r>
              <a:rPr lang="en-US" sz="3200" dirty="0">
                <a:solidFill>
                  <a:srgbClr val="FFCC00"/>
                </a:solidFill>
              </a:rPr>
              <a:t>. </a:t>
            </a:r>
          </a:p>
          <a:p>
            <a:r>
              <a:rPr lang="en-US" sz="3200" u="sng" dirty="0"/>
              <a:t>They </a:t>
            </a:r>
            <a:r>
              <a:rPr lang="en-US" sz="3200" u="sng" dirty="0">
                <a:solidFill>
                  <a:srgbClr val="FFC000"/>
                </a:solidFill>
              </a:rPr>
              <a:t>will also have an impact far beyond the problem of cancer itself.”</a:t>
            </a:r>
          </a:p>
        </p:txBody>
      </p:sp>
      <p:sp>
        <p:nvSpPr>
          <p:cNvPr id="3217412" name="Rectangle 4"/>
          <p:cNvSpPr>
            <a:spLocks noGrp="1" noChangeArrowheads="1"/>
          </p:cNvSpPr>
          <p:nvPr>
            <p:ph type="title"/>
          </p:nvPr>
        </p:nvSpPr>
        <p:spPr>
          <a:xfrm>
            <a:off x="219352" y="228600"/>
            <a:ext cx="8691562" cy="1022350"/>
          </a:xfrm>
        </p:spPr>
        <p:txBody>
          <a:bodyPr>
            <a:normAutofit fontScale="90000"/>
          </a:bodyPr>
          <a:lstStyle/>
          <a:p>
            <a:pPr eaLnBrk="1" hangingPunct="1">
              <a:defRPr/>
            </a:pPr>
            <a:r>
              <a:rPr lang="en-US" dirty="0" smtClean="0"/>
              <a:t>National Program for the </a:t>
            </a:r>
            <a:br>
              <a:rPr lang="en-US" dirty="0" smtClean="0"/>
            </a:br>
            <a:r>
              <a:rPr lang="en-US" dirty="0" smtClean="0"/>
              <a:t>Conquest of Cancer</a:t>
            </a:r>
          </a:p>
        </p:txBody>
      </p:sp>
      <p:sp>
        <p:nvSpPr>
          <p:cNvPr id="3217413" name="Line 5"/>
          <p:cNvSpPr>
            <a:spLocks noChangeShapeType="1"/>
          </p:cNvSpPr>
          <p:nvPr/>
        </p:nvSpPr>
        <p:spPr bwMode="auto">
          <a:xfrm>
            <a:off x="239713" y="1331913"/>
            <a:ext cx="8691562" cy="0"/>
          </a:xfrm>
          <a:prstGeom prst="line">
            <a:avLst/>
          </a:prstGeom>
          <a:noFill/>
          <a:ln w="28575">
            <a:solidFill>
              <a:srgbClr val="FFCC00"/>
            </a:solidFill>
            <a:round/>
            <a:headEnd/>
            <a:tailEnd/>
          </a:ln>
          <a:effectLst>
            <a:outerShdw dist="35921" dir="2700000" algn="ctr" rotWithShape="0">
              <a:srgbClr val="000000"/>
            </a:outerShdw>
          </a:effectLst>
        </p:spPr>
        <p:txBody>
          <a:bodyPr/>
          <a:lstStyle/>
          <a:p>
            <a:pPr>
              <a:defRPr/>
            </a:pPr>
            <a:endParaRPr lang="en-US" dirty="0"/>
          </a:p>
        </p:txBody>
      </p:sp>
    </p:spTree>
    <p:extLst>
      <p:ext uri="{BB962C8B-B14F-4D97-AF65-F5344CB8AC3E}">
        <p14:creationId xmlns:p14="http://schemas.microsoft.com/office/powerpoint/2010/main" val="28529802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1970" name="Rectangle 2"/>
          <p:cNvSpPr>
            <a:spLocks noGrp="1" noChangeArrowheads="1"/>
          </p:cNvSpPr>
          <p:nvPr>
            <p:ph type="title"/>
          </p:nvPr>
        </p:nvSpPr>
        <p:spPr>
          <a:xfrm>
            <a:off x="157163" y="425450"/>
            <a:ext cx="8107362" cy="827088"/>
          </a:xfrm>
        </p:spPr>
        <p:txBody>
          <a:bodyPr/>
          <a:lstStyle/>
          <a:p>
            <a:pPr eaLnBrk="1" hangingPunct="1">
              <a:lnSpc>
                <a:spcPct val="100000"/>
              </a:lnSpc>
              <a:defRPr/>
            </a:pPr>
            <a:r>
              <a:rPr lang="en-US" sz="4800" dirty="0" smtClean="0"/>
              <a:t>Strategic Inflection</a:t>
            </a:r>
            <a:endParaRPr lang="en-US" sz="2800" dirty="0" smtClean="0"/>
          </a:p>
        </p:txBody>
      </p:sp>
      <p:sp>
        <p:nvSpPr>
          <p:cNvPr id="3411971" name="Freeform 3"/>
          <p:cNvSpPr>
            <a:spLocks/>
          </p:cNvSpPr>
          <p:nvPr/>
        </p:nvSpPr>
        <p:spPr bwMode="auto">
          <a:xfrm>
            <a:off x="255588" y="1830388"/>
            <a:ext cx="7815262" cy="4278312"/>
          </a:xfrm>
          <a:custGeom>
            <a:avLst/>
            <a:gdLst/>
            <a:ahLst/>
            <a:cxnLst>
              <a:cxn ang="0">
                <a:pos x="0" y="0"/>
              </a:cxn>
              <a:cxn ang="0">
                <a:pos x="0" y="2695"/>
              </a:cxn>
              <a:cxn ang="0">
                <a:pos x="4923" y="2695"/>
              </a:cxn>
            </a:cxnLst>
            <a:rect l="0" t="0" r="r" b="b"/>
            <a:pathLst>
              <a:path w="4923" h="2695">
                <a:moveTo>
                  <a:pt x="0" y="0"/>
                </a:moveTo>
                <a:lnTo>
                  <a:pt x="0" y="2695"/>
                </a:lnTo>
                <a:lnTo>
                  <a:pt x="4923" y="2695"/>
                </a:lnTo>
              </a:path>
            </a:pathLst>
          </a:custGeom>
          <a:noFill/>
          <a:ln w="19050" cmpd="sng">
            <a:solidFill>
              <a:schemeClr val="tx1"/>
            </a:solidFill>
            <a:round/>
            <a:headEnd/>
            <a:tailEnd/>
          </a:ln>
          <a:effectLst>
            <a:outerShdw dist="35921" dir="2700000" algn="ctr" rotWithShape="0">
              <a:schemeClr val="bg2"/>
            </a:outerShdw>
          </a:effectLst>
        </p:spPr>
        <p:txBody>
          <a:bodyPr/>
          <a:lstStyle/>
          <a:p>
            <a:pPr>
              <a:defRPr/>
            </a:pPr>
            <a:endParaRPr lang="en-US" dirty="0"/>
          </a:p>
        </p:txBody>
      </p:sp>
      <p:grpSp>
        <p:nvGrpSpPr>
          <p:cNvPr id="18436" name="Group 4"/>
          <p:cNvGrpSpPr>
            <a:grpSpLocks/>
          </p:cNvGrpSpPr>
          <p:nvPr/>
        </p:nvGrpSpPr>
        <p:grpSpPr bwMode="auto">
          <a:xfrm>
            <a:off x="325438" y="1881188"/>
            <a:ext cx="7323137" cy="4235450"/>
            <a:chOff x="685" y="1005"/>
            <a:chExt cx="4613" cy="2668"/>
          </a:xfrm>
        </p:grpSpPr>
        <p:sp>
          <p:nvSpPr>
            <p:cNvPr id="3411973" name="Freeform 5"/>
            <p:cNvSpPr>
              <a:spLocks/>
            </p:cNvSpPr>
            <p:nvPr/>
          </p:nvSpPr>
          <p:spPr bwMode="auto">
            <a:xfrm>
              <a:off x="685" y="2184"/>
              <a:ext cx="4613" cy="1489"/>
            </a:xfrm>
            <a:custGeom>
              <a:avLst/>
              <a:gdLst/>
              <a:ahLst/>
              <a:cxnLst>
                <a:cxn ang="0">
                  <a:pos x="0" y="1484"/>
                </a:cxn>
                <a:cxn ang="0">
                  <a:pos x="130" y="1212"/>
                </a:cxn>
                <a:cxn ang="0">
                  <a:pos x="288" y="973"/>
                </a:cxn>
                <a:cxn ang="0">
                  <a:pos x="554" y="674"/>
                </a:cxn>
                <a:cxn ang="0">
                  <a:pos x="869" y="430"/>
                </a:cxn>
                <a:cxn ang="0">
                  <a:pos x="1195" y="245"/>
                </a:cxn>
                <a:cxn ang="0">
                  <a:pos x="1516" y="120"/>
                </a:cxn>
                <a:cxn ang="0">
                  <a:pos x="1825" y="49"/>
                </a:cxn>
                <a:cxn ang="0">
                  <a:pos x="2179" y="6"/>
                </a:cxn>
                <a:cxn ang="0">
                  <a:pos x="2467" y="11"/>
                </a:cxn>
                <a:cxn ang="0">
                  <a:pos x="2760" y="44"/>
                </a:cxn>
                <a:cxn ang="0">
                  <a:pos x="3032" y="109"/>
                </a:cxn>
                <a:cxn ang="0">
                  <a:pos x="3298" y="196"/>
                </a:cxn>
                <a:cxn ang="0">
                  <a:pos x="3586" y="332"/>
                </a:cxn>
                <a:cxn ang="0">
                  <a:pos x="3836" y="495"/>
                </a:cxn>
                <a:cxn ang="0">
                  <a:pos x="4053" y="680"/>
                </a:cxn>
                <a:cxn ang="0">
                  <a:pos x="4244" y="875"/>
                </a:cxn>
                <a:cxn ang="0">
                  <a:pos x="4390" y="1076"/>
                </a:cxn>
                <a:cxn ang="0">
                  <a:pos x="4526" y="1299"/>
                </a:cxn>
                <a:cxn ang="0">
                  <a:pos x="4613" y="1489"/>
                </a:cxn>
              </a:cxnLst>
              <a:rect l="0" t="0" r="r" b="b"/>
              <a:pathLst>
                <a:path w="4613" h="1489">
                  <a:moveTo>
                    <a:pt x="0" y="1484"/>
                  </a:moveTo>
                  <a:cubicBezTo>
                    <a:pt x="22" y="1439"/>
                    <a:pt x="82" y="1297"/>
                    <a:pt x="130" y="1212"/>
                  </a:cubicBezTo>
                  <a:cubicBezTo>
                    <a:pt x="178" y="1127"/>
                    <a:pt x="217" y="1063"/>
                    <a:pt x="288" y="973"/>
                  </a:cubicBezTo>
                  <a:cubicBezTo>
                    <a:pt x="359" y="883"/>
                    <a:pt x="457" y="764"/>
                    <a:pt x="554" y="674"/>
                  </a:cubicBezTo>
                  <a:cubicBezTo>
                    <a:pt x="651" y="584"/>
                    <a:pt x="762" y="501"/>
                    <a:pt x="869" y="430"/>
                  </a:cubicBezTo>
                  <a:cubicBezTo>
                    <a:pt x="976" y="359"/>
                    <a:pt x="1087" y="297"/>
                    <a:pt x="1195" y="245"/>
                  </a:cubicBezTo>
                  <a:cubicBezTo>
                    <a:pt x="1303" y="193"/>
                    <a:pt x="1411" y="153"/>
                    <a:pt x="1516" y="120"/>
                  </a:cubicBezTo>
                  <a:cubicBezTo>
                    <a:pt x="1621" y="87"/>
                    <a:pt x="1715" y="68"/>
                    <a:pt x="1825" y="49"/>
                  </a:cubicBezTo>
                  <a:cubicBezTo>
                    <a:pt x="1935" y="30"/>
                    <a:pt x="2072" y="12"/>
                    <a:pt x="2179" y="6"/>
                  </a:cubicBezTo>
                  <a:cubicBezTo>
                    <a:pt x="2286" y="0"/>
                    <a:pt x="2370" y="5"/>
                    <a:pt x="2467" y="11"/>
                  </a:cubicBezTo>
                  <a:cubicBezTo>
                    <a:pt x="2564" y="17"/>
                    <a:pt x="2666" y="28"/>
                    <a:pt x="2760" y="44"/>
                  </a:cubicBezTo>
                  <a:cubicBezTo>
                    <a:pt x="2854" y="60"/>
                    <a:pt x="2942" y="84"/>
                    <a:pt x="3032" y="109"/>
                  </a:cubicBezTo>
                  <a:cubicBezTo>
                    <a:pt x="3122" y="134"/>
                    <a:pt x="3206" y="159"/>
                    <a:pt x="3298" y="196"/>
                  </a:cubicBezTo>
                  <a:cubicBezTo>
                    <a:pt x="3390" y="233"/>
                    <a:pt x="3496" y="282"/>
                    <a:pt x="3586" y="332"/>
                  </a:cubicBezTo>
                  <a:cubicBezTo>
                    <a:pt x="3676" y="382"/>
                    <a:pt x="3758" y="437"/>
                    <a:pt x="3836" y="495"/>
                  </a:cubicBezTo>
                  <a:cubicBezTo>
                    <a:pt x="3914" y="553"/>
                    <a:pt x="3985" y="617"/>
                    <a:pt x="4053" y="680"/>
                  </a:cubicBezTo>
                  <a:cubicBezTo>
                    <a:pt x="4121" y="743"/>
                    <a:pt x="4188" y="809"/>
                    <a:pt x="4244" y="875"/>
                  </a:cubicBezTo>
                  <a:cubicBezTo>
                    <a:pt x="4300" y="941"/>
                    <a:pt x="4343" y="1005"/>
                    <a:pt x="4390" y="1076"/>
                  </a:cubicBezTo>
                  <a:cubicBezTo>
                    <a:pt x="4437" y="1147"/>
                    <a:pt x="4489" y="1230"/>
                    <a:pt x="4526" y="1299"/>
                  </a:cubicBezTo>
                  <a:cubicBezTo>
                    <a:pt x="4563" y="1368"/>
                    <a:pt x="4588" y="1428"/>
                    <a:pt x="4613" y="1489"/>
                  </a:cubicBezTo>
                </a:path>
              </a:pathLst>
            </a:custGeom>
            <a:noFill/>
            <a:ln w="57150" cmpd="sng">
              <a:solidFill>
                <a:schemeClr val="tx1"/>
              </a:solidFill>
              <a:round/>
              <a:headEnd/>
              <a:tailEnd/>
            </a:ln>
            <a:effectLst>
              <a:outerShdw dist="28398" dir="1593903" algn="ctr" rotWithShape="0">
                <a:schemeClr val="bg2"/>
              </a:outerShdw>
            </a:effectLst>
          </p:spPr>
          <p:txBody>
            <a:bodyPr/>
            <a:lstStyle/>
            <a:p>
              <a:pPr>
                <a:defRPr/>
              </a:pPr>
              <a:endParaRPr lang="en-US" dirty="0"/>
            </a:p>
          </p:txBody>
        </p:sp>
        <p:sp>
          <p:nvSpPr>
            <p:cNvPr id="3411974" name="Freeform 6"/>
            <p:cNvSpPr>
              <a:spLocks/>
            </p:cNvSpPr>
            <p:nvPr/>
          </p:nvSpPr>
          <p:spPr bwMode="auto">
            <a:xfrm>
              <a:off x="2951" y="1005"/>
              <a:ext cx="2092" cy="1190"/>
            </a:xfrm>
            <a:custGeom>
              <a:avLst/>
              <a:gdLst/>
              <a:ahLst/>
              <a:cxnLst>
                <a:cxn ang="0">
                  <a:pos x="0" y="1190"/>
                </a:cxn>
                <a:cxn ang="0">
                  <a:pos x="190" y="1179"/>
                </a:cxn>
                <a:cxn ang="0">
                  <a:pos x="337" y="1163"/>
                </a:cxn>
                <a:cxn ang="0">
                  <a:pos x="614" y="1103"/>
                </a:cxn>
                <a:cxn ang="0">
                  <a:pos x="858" y="1022"/>
                </a:cxn>
                <a:cxn ang="0">
                  <a:pos x="1097" y="919"/>
                </a:cxn>
                <a:cxn ang="0">
                  <a:pos x="1298" y="805"/>
                </a:cxn>
                <a:cxn ang="0">
                  <a:pos x="1505" y="663"/>
                </a:cxn>
                <a:cxn ang="0">
                  <a:pos x="1690" y="506"/>
                </a:cxn>
                <a:cxn ang="0">
                  <a:pos x="1825" y="364"/>
                </a:cxn>
                <a:cxn ang="0">
                  <a:pos x="1988" y="163"/>
                </a:cxn>
                <a:cxn ang="0">
                  <a:pos x="2092" y="0"/>
                </a:cxn>
              </a:cxnLst>
              <a:rect l="0" t="0" r="r" b="b"/>
              <a:pathLst>
                <a:path w="2092" h="1190">
                  <a:moveTo>
                    <a:pt x="0" y="1190"/>
                  </a:moveTo>
                  <a:cubicBezTo>
                    <a:pt x="67" y="1186"/>
                    <a:pt x="134" y="1183"/>
                    <a:pt x="190" y="1179"/>
                  </a:cubicBezTo>
                  <a:cubicBezTo>
                    <a:pt x="246" y="1175"/>
                    <a:pt x="266" y="1176"/>
                    <a:pt x="337" y="1163"/>
                  </a:cubicBezTo>
                  <a:cubicBezTo>
                    <a:pt x="408" y="1150"/>
                    <a:pt x="527" y="1126"/>
                    <a:pt x="614" y="1103"/>
                  </a:cubicBezTo>
                  <a:cubicBezTo>
                    <a:pt x="701" y="1080"/>
                    <a:pt x="778" y="1053"/>
                    <a:pt x="858" y="1022"/>
                  </a:cubicBezTo>
                  <a:cubicBezTo>
                    <a:pt x="938" y="991"/>
                    <a:pt x="1024" y="955"/>
                    <a:pt x="1097" y="919"/>
                  </a:cubicBezTo>
                  <a:cubicBezTo>
                    <a:pt x="1170" y="883"/>
                    <a:pt x="1230" y="848"/>
                    <a:pt x="1298" y="805"/>
                  </a:cubicBezTo>
                  <a:cubicBezTo>
                    <a:pt x="1366" y="762"/>
                    <a:pt x="1440" y="713"/>
                    <a:pt x="1505" y="663"/>
                  </a:cubicBezTo>
                  <a:cubicBezTo>
                    <a:pt x="1570" y="613"/>
                    <a:pt x="1637" y="556"/>
                    <a:pt x="1690" y="506"/>
                  </a:cubicBezTo>
                  <a:cubicBezTo>
                    <a:pt x="1743" y="456"/>
                    <a:pt x="1775" y="421"/>
                    <a:pt x="1825" y="364"/>
                  </a:cubicBezTo>
                  <a:cubicBezTo>
                    <a:pt x="1875" y="307"/>
                    <a:pt x="1944" y="224"/>
                    <a:pt x="1988" y="163"/>
                  </a:cubicBezTo>
                  <a:cubicBezTo>
                    <a:pt x="2032" y="102"/>
                    <a:pt x="2062" y="51"/>
                    <a:pt x="2092" y="0"/>
                  </a:cubicBezTo>
                </a:path>
              </a:pathLst>
            </a:custGeom>
            <a:noFill/>
            <a:ln w="57150" cmpd="sng">
              <a:solidFill>
                <a:schemeClr val="tx1"/>
              </a:solidFill>
              <a:round/>
              <a:headEnd/>
              <a:tailEnd/>
            </a:ln>
            <a:effectLst>
              <a:outerShdw dist="28398" dir="1593903" algn="ctr" rotWithShape="0">
                <a:schemeClr val="bg2"/>
              </a:outerShdw>
            </a:effectLst>
          </p:spPr>
          <p:txBody>
            <a:bodyPr/>
            <a:lstStyle/>
            <a:p>
              <a:pPr>
                <a:defRPr/>
              </a:pPr>
              <a:endParaRPr lang="en-US" dirty="0"/>
            </a:p>
          </p:txBody>
        </p:sp>
      </p:grpSp>
      <p:sp>
        <p:nvSpPr>
          <p:cNvPr id="18437" name="Oval 7"/>
          <p:cNvSpPr>
            <a:spLocks noChangeArrowheads="1"/>
          </p:cNvSpPr>
          <p:nvPr/>
        </p:nvSpPr>
        <p:spPr bwMode="auto">
          <a:xfrm>
            <a:off x="3667125" y="3438525"/>
            <a:ext cx="652463" cy="639763"/>
          </a:xfrm>
          <a:prstGeom prst="ellipse">
            <a:avLst/>
          </a:prstGeom>
          <a:gradFill rotWithShape="0">
            <a:gsLst>
              <a:gs pos="0">
                <a:srgbClr val="FF3300"/>
              </a:gs>
              <a:gs pos="100000">
                <a:srgbClr val="761800"/>
              </a:gs>
            </a:gsLst>
            <a:path path="shape">
              <a:fillToRect l="50000" t="50000" r="50000" b="50000"/>
            </a:path>
          </a:gradFill>
          <a:ln w="28575">
            <a:solidFill>
              <a:srgbClr val="FFCC00"/>
            </a:solidFill>
            <a:round/>
            <a:headEnd/>
            <a:tailEnd/>
          </a:ln>
        </p:spPr>
        <p:txBody>
          <a:bodyPr wrap="none" anchor="ctr"/>
          <a:lstStyle/>
          <a:p>
            <a:endParaRPr lang="en-US" dirty="0"/>
          </a:p>
        </p:txBody>
      </p:sp>
      <p:sp>
        <p:nvSpPr>
          <p:cNvPr id="3411976" name="Text Box 8"/>
          <p:cNvSpPr txBox="1">
            <a:spLocks noChangeArrowheads="1"/>
          </p:cNvSpPr>
          <p:nvPr/>
        </p:nvSpPr>
        <p:spPr bwMode="auto">
          <a:xfrm>
            <a:off x="293688" y="6153150"/>
            <a:ext cx="749300" cy="396875"/>
          </a:xfrm>
          <a:prstGeom prst="rect">
            <a:avLst/>
          </a:prstGeom>
          <a:noFill/>
          <a:ln w="9525">
            <a:noFill/>
            <a:miter lim="800000"/>
            <a:headEnd/>
            <a:tailEnd/>
          </a:ln>
          <a:effectLst>
            <a:outerShdw dist="17961" dir="2700000" algn="ctr" rotWithShape="0">
              <a:schemeClr val="bg2"/>
            </a:outerShdw>
          </a:effectLst>
        </p:spPr>
        <p:txBody>
          <a:bodyPr wrap="none">
            <a:spAutoFit/>
          </a:bodyPr>
          <a:lstStyle/>
          <a:p>
            <a:pPr>
              <a:defRPr/>
            </a:pPr>
            <a:r>
              <a:rPr lang="en-US" sz="2000" dirty="0">
                <a:latin typeface="Arial" charset="0"/>
              </a:rPr>
              <a:t>1971</a:t>
            </a:r>
          </a:p>
        </p:txBody>
      </p:sp>
      <p:sp>
        <p:nvSpPr>
          <p:cNvPr id="3411977" name="Rectangle 9"/>
          <p:cNvSpPr>
            <a:spLocks noChangeArrowheads="1"/>
          </p:cNvSpPr>
          <p:nvPr/>
        </p:nvSpPr>
        <p:spPr bwMode="auto">
          <a:xfrm>
            <a:off x="4049713" y="6153150"/>
            <a:ext cx="838200" cy="381000"/>
          </a:xfrm>
          <a:prstGeom prst="rect">
            <a:avLst/>
          </a:prstGeom>
          <a:noFill/>
          <a:ln w="9525">
            <a:noFill/>
            <a:miter lim="800000"/>
            <a:headEnd/>
            <a:tailEnd/>
          </a:ln>
          <a:effectLst>
            <a:outerShdw dist="17961" dir="2700000" algn="ctr" rotWithShape="0">
              <a:schemeClr val="bg2"/>
            </a:outerShdw>
          </a:effectLst>
        </p:spPr>
        <p:txBody>
          <a:bodyPr wrap="none" anchor="ctr"/>
          <a:lstStyle/>
          <a:p>
            <a:pPr algn="ctr">
              <a:defRPr/>
            </a:pPr>
            <a:r>
              <a:rPr lang="en-US" sz="2000" dirty="0">
                <a:latin typeface="Arial" charset="0"/>
              </a:rPr>
              <a:t>NOW</a:t>
            </a:r>
          </a:p>
        </p:txBody>
      </p:sp>
      <p:sp>
        <p:nvSpPr>
          <p:cNvPr id="3411978" name="Text Box 10"/>
          <p:cNvSpPr txBox="1">
            <a:spLocks noChangeArrowheads="1"/>
          </p:cNvSpPr>
          <p:nvPr/>
        </p:nvSpPr>
        <p:spPr bwMode="auto">
          <a:xfrm>
            <a:off x="6524625" y="1336675"/>
            <a:ext cx="2012950" cy="585788"/>
          </a:xfrm>
          <a:prstGeom prst="rect">
            <a:avLst/>
          </a:prstGeom>
          <a:noFill/>
          <a:ln w="9525">
            <a:noFill/>
            <a:miter lim="800000"/>
            <a:headEnd/>
            <a:tailEnd/>
          </a:ln>
          <a:effectLst>
            <a:outerShdw dist="17961" dir="2700000" algn="ctr" rotWithShape="0">
              <a:schemeClr val="bg2"/>
            </a:outerShdw>
          </a:effectLst>
        </p:spPr>
        <p:txBody>
          <a:bodyPr wrap="none">
            <a:spAutoFit/>
          </a:bodyPr>
          <a:lstStyle/>
          <a:p>
            <a:pPr>
              <a:lnSpc>
                <a:spcPct val="90000"/>
              </a:lnSpc>
              <a:defRPr/>
            </a:pPr>
            <a:r>
              <a:rPr lang="en-US" sz="3600" dirty="0">
                <a:latin typeface="Arial" charset="0"/>
              </a:rPr>
              <a:t>Progress</a:t>
            </a:r>
          </a:p>
        </p:txBody>
      </p:sp>
      <p:sp>
        <p:nvSpPr>
          <p:cNvPr id="3411979" name="Text Box 11"/>
          <p:cNvSpPr txBox="1">
            <a:spLocks noChangeArrowheads="1"/>
          </p:cNvSpPr>
          <p:nvPr/>
        </p:nvSpPr>
        <p:spPr bwMode="auto">
          <a:xfrm>
            <a:off x="4579938" y="4943475"/>
            <a:ext cx="2212975" cy="968375"/>
          </a:xfrm>
          <a:prstGeom prst="rect">
            <a:avLst/>
          </a:prstGeom>
          <a:noFill/>
          <a:ln w="9525">
            <a:noFill/>
            <a:miter lim="800000"/>
            <a:headEnd/>
            <a:tailEnd/>
          </a:ln>
          <a:effectLst>
            <a:outerShdw dist="17961" dir="2700000" algn="ctr" rotWithShape="0">
              <a:schemeClr val="bg2"/>
            </a:outerShdw>
          </a:effectLst>
        </p:spPr>
        <p:txBody>
          <a:bodyPr wrap="none">
            <a:spAutoFit/>
          </a:bodyPr>
          <a:lstStyle/>
          <a:p>
            <a:pPr>
              <a:lnSpc>
                <a:spcPct val="90000"/>
              </a:lnSpc>
              <a:defRPr/>
            </a:pPr>
            <a:r>
              <a:rPr lang="en-US" sz="3200" dirty="0">
                <a:latin typeface="Arial" charset="0"/>
              </a:rPr>
              <a:t>Momentum</a:t>
            </a:r>
          </a:p>
          <a:p>
            <a:pPr>
              <a:lnSpc>
                <a:spcPct val="90000"/>
              </a:lnSpc>
              <a:defRPr/>
            </a:pPr>
            <a:r>
              <a:rPr lang="en-US" sz="3200" dirty="0">
                <a:latin typeface="Arial" charset="0"/>
              </a:rPr>
              <a:t>Lost</a:t>
            </a:r>
          </a:p>
        </p:txBody>
      </p:sp>
      <p:sp>
        <p:nvSpPr>
          <p:cNvPr id="3411980" name="Text Box 12"/>
          <p:cNvSpPr txBox="1">
            <a:spLocks noChangeArrowheads="1"/>
          </p:cNvSpPr>
          <p:nvPr/>
        </p:nvSpPr>
        <p:spPr bwMode="auto">
          <a:xfrm>
            <a:off x="168275" y="6462713"/>
            <a:ext cx="8739188" cy="274637"/>
          </a:xfrm>
          <a:prstGeom prst="rect">
            <a:avLst/>
          </a:prstGeom>
          <a:noFill/>
          <a:ln w="9525">
            <a:noFill/>
            <a:miter lim="800000"/>
            <a:headEnd/>
            <a:tailEnd/>
          </a:ln>
          <a:effectLst>
            <a:outerShdw dist="17961" dir="2700000" algn="ctr" rotWithShape="0">
              <a:schemeClr val="bg2"/>
            </a:outerShdw>
          </a:effectLst>
        </p:spPr>
        <p:txBody>
          <a:bodyPr>
            <a:spAutoFit/>
          </a:bodyPr>
          <a:lstStyle/>
          <a:p>
            <a:pPr>
              <a:spcBef>
                <a:spcPct val="25000"/>
              </a:spcBef>
              <a:defRPr/>
            </a:pPr>
            <a:r>
              <a:rPr lang="en-US" sz="1200" dirty="0">
                <a:latin typeface="Arial" charset="0"/>
              </a:rPr>
              <a:t>After Andrew Grove “</a:t>
            </a:r>
            <a:r>
              <a:rPr lang="en-US" sz="1200" i="1" dirty="0">
                <a:latin typeface="Arial" charset="0"/>
              </a:rPr>
              <a:t>Only the Paranoid Survive”.</a:t>
            </a:r>
          </a:p>
        </p:txBody>
      </p:sp>
      <p:sp>
        <p:nvSpPr>
          <p:cNvPr id="3411981" name="AutoShape 13"/>
          <p:cNvSpPr>
            <a:spLocks noChangeArrowheads="1"/>
          </p:cNvSpPr>
          <p:nvPr/>
        </p:nvSpPr>
        <p:spPr bwMode="auto">
          <a:xfrm rot="-5400000">
            <a:off x="3302000" y="4695825"/>
            <a:ext cx="1392238" cy="4016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6600"/>
              </a:gs>
              <a:gs pos="100000">
                <a:srgbClr val="FFCC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dirty="0"/>
          </a:p>
        </p:txBody>
      </p:sp>
      <p:sp>
        <p:nvSpPr>
          <p:cNvPr id="3411982" name="AutoShape 14"/>
          <p:cNvSpPr>
            <a:spLocks noChangeArrowheads="1"/>
          </p:cNvSpPr>
          <p:nvPr/>
        </p:nvSpPr>
        <p:spPr bwMode="auto">
          <a:xfrm rot="-16200000">
            <a:off x="3333750" y="2436813"/>
            <a:ext cx="1335087" cy="4016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CC00"/>
              </a:gs>
              <a:gs pos="100000">
                <a:srgbClr val="FF66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dirty="0"/>
          </a:p>
        </p:txBody>
      </p:sp>
      <p:sp>
        <p:nvSpPr>
          <p:cNvPr id="18445" name="Text Box 15"/>
          <p:cNvSpPr txBox="1">
            <a:spLocks noChangeArrowheads="1"/>
          </p:cNvSpPr>
          <p:nvPr/>
        </p:nvSpPr>
        <p:spPr bwMode="auto">
          <a:xfrm>
            <a:off x="590550" y="1746250"/>
            <a:ext cx="3192463" cy="1739900"/>
          </a:xfrm>
          <a:prstGeom prst="rect">
            <a:avLst/>
          </a:prstGeom>
          <a:noFill/>
          <a:ln w="9525">
            <a:noFill/>
            <a:miter lim="800000"/>
            <a:headEnd/>
            <a:tailEnd/>
          </a:ln>
        </p:spPr>
        <p:txBody>
          <a:bodyPr>
            <a:spAutoFit/>
          </a:bodyPr>
          <a:lstStyle/>
          <a:p>
            <a:pPr algn="r">
              <a:spcBef>
                <a:spcPct val="50000"/>
              </a:spcBef>
            </a:pPr>
            <a:r>
              <a:rPr lang="en-US" sz="3600" dirty="0"/>
              <a:t>Biotechnology can change the world</a:t>
            </a:r>
          </a:p>
        </p:txBody>
      </p:sp>
      <p:sp>
        <p:nvSpPr>
          <p:cNvPr id="18446" name="Text Box 16"/>
          <p:cNvSpPr txBox="1">
            <a:spLocks noChangeArrowheads="1"/>
          </p:cNvSpPr>
          <p:nvPr/>
        </p:nvSpPr>
        <p:spPr bwMode="auto">
          <a:xfrm>
            <a:off x="6638925" y="6156325"/>
            <a:ext cx="917575" cy="396875"/>
          </a:xfrm>
          <a:prstGeom prst="rect">
            <a:avLst/>
          </a:prstGeom>
          <a:noFill/>
          <a:ln w="9525">
            <a:noFill/>
            <a:miter lim="800000"/>
            <a:headEnd/>
            <a:tailEnd/>
          </a:ln>
        </p:spPr>
        <p:txBody>
          <a:bodyPr wrap="none">
            <a:spAutoFit/>
          </a:bodyPr>
          <a:lstStyle/>
          <a:p>
            <a:r>
              <a:rPr lang="en-US" sz="2000" dirty="0">
                <a:latin typeface="Arial" charset="0"/>
              </a:rPr>
              <a:t>Future</a:t>
            </a:r>
          </a:p>
        </p:txBody>
      </p:sp>
      <p:sp>
        <p:nvSpPr>
          <p:cNvPr id="18447" name="Text Box 17"/>
          <p:cNvSpPr txBox="1">
            <a:spLocks noChangeArrowheads="1"/>
          </p:cNvSpPr>
          <p:nvPr/>
        </p:nvSpPr>
        <p:spPr bwMode="auto">
          <a:xfrm>
            <a:off x="1258888" y="4467225"/>
            <a:ext cx="2486025" cy="1190625"/>
          </a:xfrm>
          <a:prstGeom prst="rect">
            <a:avLst/>
          </a:prstGeom>
          <a:noFill/>
          <a:ln w="9525">
            <a:noFill/>
            <a:miter lim="800000"/>
            <a:headEnd/>
            <a:tailEnd/>
          </a:ln>
        </p:spPr>
        <p:txBody>
          <a:bodyPr>
            <a:spAutoFit/>
          </a:bodyPr>
          <a:lstStyle/>
          <a:p>
            <a:pPr algn="r">
              <a:spcBef>
                <a:spcPct val="50000"/>
              </a:spcBef>
            </a:pPr>
            <a:r>
              <a:rPr lang="en-US" sz="3600" dirty="0"/>
              <a:t>Cancer as the focus</a:t>
            </a:r>
          </a:p>
        </p:txBody>
      </p:sp>
    </p:spTree>
    <p:extLst>
      <p:ext uri="{BB962C8B-B14F-4D97-AF65-F5344CB8AC3E}">
        <p14:creationId xmlns:p14="http://schemas.microsoft.com/office/powerpoint/2010/main" val="3451632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Inflections</a:t>
            </a:r>
            <a:endParaRPr lang="en-US" dirty="0"/>
          </a:p>
        </p:txBody>
      </p:sp>
      <p:sp>
        <p:nvSpPr>
          <p:cNvPr id="3" name="TextBox 2"/>
          <p:cNvSpPr txBox="1"/>
          <p:nvPr/>
        </p:nvSpPr>
        <p:spPr>
          <a:xfrm>
            <a:off x="1752600" y="1524000"/>
            <a:ext cx="5181600" cy="3416320"/>
          </a:xfrm>
          <a:prstGeom prst="rect">
            <a:avLst/>
          </a:prstGeom>
          <a:noFill/>
        </p:spPr>
        <p:txBody>
          <a:bodyPr wrap="square" rtlCol="0">
            <a:spAutoFit/>
          </a:bodyPr>
          <a:lstStyle/>
          <a:p>
            <a:pPr algn="ctr"/>
            <a:r>
              <a:rPr lang="en-US" sz="5400" dirty="0" smtClean="0">
                <a:solidFill>
                  <a:srgbClr val="FFC000"/>
                </a:solidFill>
              </a:rPr>
              <a:t>Then</a:t>
            </a:r>
          </a:p>
          <a:p>
            <a:pPr algn="ctr"/>
            <a:r>
              <a:rPr lang="en-US" sz="3600" dirty="0" smtClean="0"/>
              <a:t>Understanding Life/Cancer</a:t>
            </a:r>
          </a:p>
          <a:p>
            <a:pPr algn="ctr"/>
            <a:endParaRPr lang="en-US" sz="3600" dirty="0"/>
          </a:p>
          <a:p>
            <a:pPr algn="ctr"/>
            <a:r>
              <a:rPr lang="en-US" sz="5400" dirty="0" smtClean="0">
                <a:solidFill>
                  <a:srgbClr val="FFC000"/>
                </a:solidFill>
              </a:rPr>
              <a:t>Now</a:t>
            </a:r>
          </a:p>
          <a:p>
            <a:pPr algn="ctr"/>
            <a:r>
              <a:rPr lang="en-US" sz="3600" dirty="0" smtClean="0"/>
              <a:t>Understanding the Brain</a:t>
            </a:r>
            <a:endParaRPr lang="en-US" sz="3600" dirty="0"/>
          </a:p>
        </p:txBody>
      </p:sp>
      <p:sp>
        <p:nvSpPr>
          <p:cNvPr id="4" name="TextBox 3"/>
          <p:cNvSpPr txBox="1"/>
          <p:nvPr/>
        </p:nvSpPr>
        <p:spPr>
          <a:xfrm>
            <a:off x="1295400" y="5486400"/>
            <a:ext cx="6172200" cy="646331"/>
          </a:xfrm>
          <a:prstGeom prst="rect">
            <a:avLst/>
          </a:prstGeom>
          <a:solidFill>
            <a:schemeClr val="bg2">
              <a:lumMod val="60000"/>
              <a:lumOff val="40000"/>
            </a:schemeClr>
          </a:solidFill>
        </p:spPr>
        <p:txBody>
          <a:bodyPr wrap="square" rtlCol="0">
            <a:spAutoFit/>
          </a:bodyPr>
          <a:lstStyle/>
          <a:p>
            <a:pPr algn="ctr"/>
            <a:r>
              <a:rPr lang="en-US" sz="3600" i="1" dirty="0" smtClean="0">
                <a:solidFill>
                  <a:srgbClr val="FFC000"/>
                </a:solidFill>
                <a:latin typeface="Arial" panose="020B0604020202020204" pitchFamily="34" charset="0"/>
                <a:cs typeface="Arial" panose="020B0604020202020204" pitchFamily="34" charset="0"/>
              </a:rPr>
              <a:t>Then</a:t>
            </a:r>
            <a:r>
              <a:rPr lang="en-US" sz="3600" i="1" dirty="0" smtClean="0">
                <a:latin typeface="Arial" panose="020B0604020202020204" pitchFamily="34" charset="0"/>
                <a:cs typeface="Arial" panose="020B0604020202020204" pitchFamily="34" charset="0"/>
              </a:rPr>
              <a:t> has lead to </a:t>
            </a:r>
            <a:r>
              <a:rPr lang="en-US" sz="3600" i="1" dirty="0" smtClean="0">
                <a:solidFill>
                  <a:srgbClr val="FFC000"/>
                </a:solidFill>
                <a:latin typeface="Arial" panose="020B0604020202020204" pitchFamily="34" charset="0"/>
                <a:cs typeface="Arial" panose="020B0604020202020204" pitchFamily="34" charset="0"/>
              </a:rPr>
              <a:t>Now</a:t>
            </a:r>
            <a:endParaRPr lang="en-US" sz="36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908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0050" name="Text Box 2"/>
          <p:cNvSpPr txBox="1">
            <a:spLocks noChangeArrowheads="1"/>
          </p:cNvSpPr>
          <p:nvPr/>
        </p:nvSpPr>
        <p:spPr bwMode="auto">
          <a:xfrm>
            <a:off x="5762625" y="193675"/>
            <a:ext cx="464185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defRPr/>
            </a:pPr>
            <a:r>
              <a:rPr lang="en-US" sz="3200" dirty="0">
                <a:solidFill>
                  <a:srgbClr val="FFCC00"/>
                </a:solidFill>
                <a:latin typeface="Arial" charset="0"/>
              </a:rPr>
              <a:t>The “-omics” </a:t>
            </a:r>
          </a:p>
          <a:p>
            <a:pPr>
              <a:defRPr/>
            </a:pPr>
            <a:r>
              <a:rPr lang="en-US" sz="3200" dirty="0">
                <a:solidFill>
                  <a:srgbClr val="FFCC00"/>
                </a:solidFill>
                <a:latin typeface="Arial" charset="0"/>
              </a:rPr>
              <a:t>Revolution</a:t>
            </a:r>
          </a:p>
        </p:txBody>
      </p:sp>
      <p:pic>
        <p:nvPicPr>
          <p:cNvPr id="17411" name="Picture 3"/>
          <p:cNvPicPr>
            <a:picLocks noChangeAspect="1" noChangeArrowheads="1"/>
          </p:cNvPicPr>
          <p:nvPr/>
        </p:nvPicPr>
        <p:blipFill>
          <a:blip r:embed="rId3"/>
          <a:srcRect/>
          <a:stretch>
            <a:fillRect/>
          </a:stretch>
        </p:blipFill>
        <p:spPr bwMode="auto">
          <a:xfrm>
            <a:off x="0" y="3175"/>
            <a:ext cx="9140825" cy="6854825"/>
          </a:xfrm>
          <a:prstGeom prst="rect">
            <a:avLst/>
          </a:prstGeom>
          <a:noFill/>
          <a:ln w="9525">
            <a:noFill/>
            <a:miter lim="800000"/>
            <a:headEnd/>
            <a:tailEnd/>
          </a:ln>
        </p:spPr>
      </p:pic>
      <p:sp>
        <p:nvSpPr>
          <p:cNvPr id="17412" name="Rectangle 4"/>
          <p:cNvSpPr>
            <a:spLocks noChangeArrowheads="1"/>
          </p:cNvSpPr>
          <p:nvPr/>
        </p:nvSpPr>
        <p:spPr bwMode="auto">
          <a:xfrm>
            <a:off x="-6350" y="-15875"/>
            <a:ext cx="9182100" cy="6911975"/>
          </a:xfrm>
          <a:prstGeom prst="rect">
            <a:avLst/>
          </a:prstGeom>
          <a:gradFill rotWithShape="0">
            <a:gsLst>
              <a:gs pos="0">
                <a:srgbClr val="020167">
                  <a:alpha val="0"/>
                </a:srgbClr>
              </a:gs>
              <a:gs pos="100000">
                <a:srgbClr val="2C2B80">
                  <a:alpha val="60001"/>
                </a:srgbClr>
              </a:gs>
            </a:gsLst>
            <a:path path="shape">
              <a:fillToRect l="50000" t="50000" r="50000" b="50000"/>
            </a:path>
          </a:gradFill>
          <a:ln w="9525">
            <a:noFill/>
            <a:miter lim="800000"/>
            <a:headEnd/>
            <a:tailEnd/>
          </a:ln>
        </p:spPr>
        <p:txBody>
          <a:bodyPr wrap="none" anchor="ctr"/>
          <a:lstStyle/>
          <a:p>
            <a:endParaRPr lang="en-US" dirty="0"/>
          </a:p>
        </p:txBody>
      </p:sp>
      <p:sp>
        <p:nvSpPr>
          <p:cNvPr id="17413" name="Text Box 5"/>
          <p:cNvSpPr txBox="1">
            <a:spLocks noChangeArrowheads="1"/>
          </p:cNvSpPr>
          <p:nvPr/>
        </p:nvSpPr>
        <p:spPr bwMode="auto">
          <a:xfrm>
            <a:off x="165100" y="6442075"/>
            <a:ext cx="2933700" cy="274638"/>
          </a:xfrm>
          <a:prstGeom prst="rect">
            <a:avLst/>
          </a:prstGeom>
          <a:noFill/>
          <a:ln w="9525">
            <a:noFill/>
            <a:miter lim="800000"/>
            <a:headEnd/>
            <a:tailEnd/>
          </a:ln>
        </p:spPr>
        <p:txBody>
          <a:bodyPr>
            <a:spAutoFit/>
          </a:bodyPr>
          <a:lstStyle/>
          <a:p>
            <a:r>
              <a:rPr lang="en-US" sz="1200" dirty="0">
                <a:solidFill>
                  <a:srgbClr val="FFCC00"/>
                </a:solidFill>
                <a:latin typeface="Arial" charset="0"/>
              </a:rPr>
              <a:t>Image courtesy of Nature. Feb. 15, 2001</a:t>
            </a:r>
          </a:p>
        </p:txBody>
      </p:sp>
      <p:sp>
        <p:nvSpPr>
          <p:cNvPr id="3330054" name="Text Box 6"/>
          <p:cNvSpPr txBox="1">
            <a:spLocks noChangeArrowheads="1"/>
          </p:cNvSpPr>
          <p:nvPr/>
        </p:nvSpPr>
        <p:spPr bwMode="auto">
          <a:xfrm>
            <a:off x="150813" y="1960563"/>
            <a:ext cx="3725862" cy="3749675"/>
          </a:xfrm>
          <a:prstGeom prst="rect">
            <a:avLst/>
          </a:prstGeom>
          <a:noFill/>
          <a:ln w="9525">
            <a:noFill/>
            <a:miter lim="800000"/>
            <a:headEnd/>
            <a:tailEnd/>
          </a:ln>
          <a:effectLst/>
        </p:spPr>
        <p:txBody>
          <a:bodyPr>
            <a:spAutoFit/>
          </a:bodyPr>
          <a:lstStyle/>
          <a:p>
            <a:pPr>
              <a:defRPr/>
            </a:pPr>
            <a:r>
              <a:rPr lang="en-US" sz="3000" dirty="0">
                <a:solidFill>
                  <a:srgbClr val="FFCC00"/>
                </a:solidFill>
                <a:effectLst>
                  <a:outerShdw blurRad="38100" dist="38100" dir="2700000" algn="tl">
                    <a:srgbClr val="000000"/>
                  </a:outerShdw>
                </a:effectLst>
                <a:latin typeface="Arial" charset="0"/>
              </a:rPr>
              <a:t>       </a:t>
            </a:r>
          </a:p>
          <a:p>
            <a:pPr>
              <a:defRPr/>
            </a:pPr>
            <a:r>
              <a:rPr lang="en-US" sz="3000" dirty="0">
                <a:solidFill>
                  <a:srgbClr val="FFCC00"/>
                </a:solidFill>
                <a:effectLst>
                  <a:outerShdw blurRad="38100" dist="38100" dir="2700000" algn="tl">
                    <a:srgbClr val="000000"/>
                  </a:outerShdw>
                </a:effectLst>
                <a:latin typeface="Arial" charset="0"/>
              </a:rPr>
              <a:t>30 years of  research </a:t>
            </a:r>
          </a:p>
          <a:p>
            <a:pPr>
              <a:defRPr/>
            </a:pPr>
            <a:r>
              <a:rPr lang="en-US" sz="3000" dirty="0">
                <a:solidFill>
                  <a:srgbClr val="FFCC00"/>
                </a:solidFill>
                <a:effectLst>
                  <a:outerShdw blurRad="38100" dist="38100" dir="2700000" algn="tl">
                    <a:srgbClr val="000000"/>
                  </a:outerShdw>
                </a:effectLst>
                <a:latin typeface="Arial" charset="0"/>
              </a:rPr>
              <a:t>to reach a </a:t>
            </a:r>
          </a:p>
          <a:p>
            <a:pPr>
              <a:defRPr/>
            </a:pPr>
            <a:r>
              <a:rPr lang="en-US" sz="3000" dirty="0">
                <a:solidFill>
                  <a:srgbClr val="FFCC00"/>
                </a:solidFill>
                <a:effectLst>
                  <a:outerShdw blurRad="38100" dist="38100" dir="2700000" algn="tl">
                    <a:srgbClr val="000000"/>
                  </a:outerShdw>
                </a:effectLst>
                <a:latin typeface="Arial" charset="0"/>
              </a:rPr>
              <a:t>strategic inflection in our nation’s effort to conquer cancer.</a:t>
            </a:r>
            <a:endParaRPr lang="en-US" sz="3000" b="1" dirty="0">
              <a:solidFill>
                <a:srgbClr val="FFCC00"/>
              </a:solidFill>
              <a:effectLst>
                <a:outerShdw blurRad="38100" dist="38100" dir="2700000" algn="tl">
                  <a:srgbClr val="000000"/>
                </a:outerShdw>
              </a:effectLst>
              <a:latin typeface="Arial" charset="0"/>
            </a:endParaRPr>
          </a:p>
          <a:p>
            <a:pPr>
              <a:defRPr/>
            </a:pPr>
            <a:endParaRPr lang="en-US" sz="3000" b="1" dirty="0">
              <a:solidFill>
                <a:srgbClr val="FFCC00"/>
              </a:solidFill>
              <a:effectLst>
                <a:outerShdw blurRad="38100" dist="38100" dir="2700000" algn="tl">
                  <a:srgbClr val="000000"/>
                </a:outerShdw>
              </a:effectLst>
              <a:latin typeface="Arial" charset="0"/>
            </a:endParaRPr>
          </a:p>
        </p:txBody>
      </p:sp>
      <p:sp>
        <p:nvSpPr>
          <p:cNvPr id="3330055" name="Text Box 7"/>
          <p:cNvSpPr txBox="1">
            <a:spLocks noChangeArrowheads="1"/>
          </p:cNvSpPr>
          <p:nvPr/>
        </p:nvSpPr>
        <p:spPr bwMode="auto">
          <a:xfrm>
            <a:off x="6321425" y="206375"/>
            <a:ext cx="2871299" cy="156966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3200" b="1" dirty="0">
                <a:solidFill>
                  <a:srgbClr val="FFCC00"/>
                </a:solidFill>
                <a:effectLst>
                  <a:outerShdw blurRad="38100" dist="38100" dir="2700000" algn="tl">
                    <a:srgbClr val="000000">
                      <a:alpha val="43137"/>
                    </a:srgbClr>
                  </a:outerShdw>
                </a:effectLst>
                <a:latin typeface="Arial" charset="0"/>
              </a:rPr>
              <a:t>The “-omics” </a:t>
            </a:r>
          </a:p>
          <a:p>
            <a:pPr>
              <a:defRPr/>
            </a:pPr>
            <a:r>
              <a:rPr lang="en-US" sz="3200" b="1" dirty="0">
                <a:solidFill>
                  <a:srgbClr val="FFCC00"/>
                </a:solidFill>
                <a:effectLst>
                  <a:outerShdw blurRad="38100" dist="38100" dir="2700000" algn="tl">
                    <a:srgbClr val="000000">
                      <a:alpha val="43137"/>
                    </a:srgbClr>
                  </a:outerShdw>
                </a:effectLst>
                <a:latin typeface="Arial" charset="0"/>
              </a:rPr>
              <a:t>Evolutionary</a:t>
            </a:r>
          </a:p>
          <a:p>
            <a:pPr>
              <a:defRPr/>
            </a:pPr>
            <a:r>
              <a:rPr lang="en-US" sz="3200" b="1" dirty="0">
                <a:solidFill>
                  <a:srgbClr val="FFCC00"/>
                </a:solidFill>
                <a:effectLst>
                  <a:outerShdw blurRad="38100" dist="38100" dir="2700000" algn="tl">
                    <a:srgbClr val="000000">
                      <a:alpha val="43137"/>
                    </a:srgbClr>
                  </a:outerShdw>
                </a:effectLst>
                <a:latin typeface="Arial" charset="0"/>
              </a:rPr>
              <a:t>Revolution</a:t>
            </a:r>
          </a:p>
        </p:txBody>
      </p:sp>
    </p:spTree>
    <p:extLst>
      <p:ext uri="{BB962C8B-B14F-4D97-AF65-F5344CB8AC3E}">
        <p14:creationId xmlns:p14="http://schemas.microsoft.com/office/powerpoint/2010/main" val="58114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5"/>
          <p:cNvGrpSpPr>
            <a:grpSpLocks/>
          </p:cNvGrpSpPr>
          <p:nvPr/>
        </p:nvGrpSpPr>
        <p:grpSpPr bwMode="auto">
          <a:xfrm>
            <a:off x="15080" y="-4762"/>
            <a:ext cx="9142413" cy="6856412"/>
            <a:chOff x="0" y="0"/>
            <a:chExt cx="5759" cy="4319"/>
          </a:xfrm>
        </p:grpSpPr>
        <p:pic>
          <p:nvPicPr>
            <p:cNvPr id="21544" name="Picture 6" descr="BackNu"/>
            <p:cNvPicPr>
              <a:picLocks noChangeAspect="1" noChangeArrowheads="1"/>
            </p:cNvPicPr>
            <p:nvPr/>
          </p:nvPicPr>
          <p:blipFill>
            <a:blip r:embed="rId2"/>
            <a:srcRect/>
            <a:stretch>
              <a:fillRect/>
            </a:stretch>
          </p:blipFill>
          <p:spPr bwMode="auto">
            <a:xfrm>
              <a:off x="0" y="0"/>
              <a:ext cx="5759" cy="4319"/>
            </a:xfrm>
            <a:prstGeom prst="rect">
              <a:avLst/>
            </a:prstGeom>
            <a:gradFill rotWithShape="0">
              <a:gsLst>
                <a:gs pos="0">
                  <a:schemeClr val="tx1"/>
                </a:gs>
                <a:gs pos="100000">
                  <a:srgbClr val="FFCC00"/>
                </a:gs>
              </a:gsLst>
              <a:lin ang="5400000" scaled="1"/>
            </a:gradFill>
            <a:ln w="3175">
              <a:noFill/>
              <a:miter lim="800000"/>
              <a:headEnd/>
              <a:tailEnd/>
            </a:ln>
          </p:spPr>
        </p:pic>
        <p:sp>
          <p:nvSpPr>
            <p:cNvPr id="21545" name="Oval 7"/>
            <p:cNvSpPr>
              <a:spLocks noChangeArrowheads="1"/>
            </p:cNvSpPr>
            <p:nvPr/>
          </p:nvSpPr>
          <p:spPr bwMode="auto">
            <a:xfrm>
              <a:off x="1655" y="1657"/>
              <a:ext cx="1632" cy="1627"/>
            </a:xfrm>
            <a:prstGeom prst="ellipse">
              <a:avLst/>
            </a:prstGeom>
            <a:noFill/>
            <a:ln w="3175">
              <a:noFill/>
              <a:round/>
              <a:headEnd/>
              <a:tailEnd/>
            </a:ln>
          </p:spPr>
          <p:txBody>
            <a:bodyPr wrap="none" anchor="ctr"/>
            <a:lstStyle/>
            <a:p>
              <a:endParaRPr lang="en-US" dirty="0"/>
            </a:p>
          </p:txBody>
        </p:sp>
      </p:grpSp>
      <p:sp>
        <p:nvSpPr>
          <p:cNvPr id="3332104" name="Line 8"/>
          <p:cNvSpPr>
            <a:spLocks noChangeShapeType="1"/>
          </p:cNvSpPr>
          <p:nvPr/>
        </p:nvSpPr>
        <p:spPr bwMode="auto">
          <a:xfrm>
            <a:off x="2570163" y="2719388"/>
            <a:ext cx="668337" cy="385762"/>
          </a:xfrm>
          <a:prstGeom prst="line">
            <a:avLst/>
          </a:prstGeom>
          <a:noFill/>
          <a:ln w="76200">
            <a:solidFill>
              <a:srgbClr val="127747"/>
            </a:solidFill>
            <a:round/>
            <a:headEnd/>
            <a:tailEnd/>
          </a:ln>
          <a:effectLst>
            <a:outerShdw dist="35921" dir="2700000" algn="ctr" rotWithShape="0">
              <a:schemeClr val="bg2"/>
            </a:outerShdw>
          </a:effectLst>
        </p:spPr>
        <p:txBody>
          <a:bodyPr wrap="none" anchor="ctr"/>
          <a:lstStyle/>
          <a:p>
            <a:pPr>
              <a:defRPr/>
            </a:pPr>
            <a:endParaRPr lang="en-US" dirty="0"/>
          </a:p>
        </p:txBody>
      </p:sp>
      <p:sp>
        <p:nvSpPr>
          <p:cNvPr id="3332105" name="Line 9"/>
          <p:cNvSpPr>
            <a:spLocks noChangeShapeType="1"/>
          </p:cNvSpPr>
          <p:nvPr/>
        </p:nvSpPr>
        <p:spPr bwMode="auto">
          <a:xfrm>
            <a:off x="5287963" y="4573588"/>
            <a:ext cx="482600" cy="279400"/>
          </a:xfrm>
          <a:prstGeom prst="line">
            <a:avLst/>
          </a:prstGeom>
          <a:noFill/>
          <a:ln w="76200">
            <a:solidFill>
              <a:srgbClr val="60136E"/>
            </a:solidFill>
            <a:round/>
            <a:headEnd/>
            <a:tailEnd/>
          </a:ln>
          <a:effectLst>
            <a:outerShdw dist="35921" dir="2700000" algn="ctr" rotWithShape="0">
              <a:schemeClr val="bg2"/>
            </a:outerShdw>
          </a:effectLst>
        </p:spPr>
        <p:txBody>
          <a:bodyPr wrap="none" anchor="ctr"/>
          <a:lstStyle/>
          <a:p>
            <a:pPr>
              <a:defRPr/>
            </a:pPr>
            <a:endParaRPr lang="en-US" dirty="0"/>
          </a:p>
        </p:txBody>
      </p:sp>
      <p:sp>
        <p:nvSpPr>
          <p:cNvPr id="3332106" name="Line 10"/>
          <p:cNvSpPr>
            <a:spLocks noChangeShapeType="1"/>
          </p:cNvSpPr>
          <p:nvPr/>
        </p:nvSpPr>
        <p:spPr bwMode="auto">
          <a:xfrm flipH="1">
            <a:off x="2611438" y="4700588"/>
            <a:ext cx="534987" cy="284162"/>
          </a:xfrm>
          <a:prstGeom prst="line">
            <a:avLst/>
          </a:prstGeom>
          <a:noFill/>
          <a:ln w="76200">
            <a:solidFill>
              <a:srgbClr val="A6033E"/>
            </a:solidFill>
            <a:round/>
            <a:headEnd/>
            <a:tailEnd/>
          </a:ln>
          <a:effectLst>
            <a:outerShdw dist="35921" dir="2700000" algn="ctr" rotWithShape="0">
              <a:schemeClr val="bg2"/>
            </a:outerShdw>
          </a:effectLst>
        </p:spPr>
        <p:txBody>
          <a:bodyPr wrap="none" anchor="ctr"/>
          <a:lstStyle/>
          <a:p>
            <a:pPr>
              <a:defRPr/>
            </a:pPr>
            <a:endParaRPr lang="en-US" dirty="0"/>
          </a:p>
        </p:txBody>
      </p:sp>
      <p:sp>
        <p:nvSpPr>
          <p:cNvPr id="21510" name="Oval 11"/>
          <p:cNvSpPr>
            <a:spLocks noChangeArrowheads="1"/>
          </p:cNvSpPr>
          <p:nvPr/>
        </p:nvSpPr>
        <p:spPr bwMode="auto">
          <a:xfrm>
            <a:off x="2968625" y="2682875"/>
            <a:ext cx="2473325" cy="2522538"/>
          </a:xfrm>
          <a:prstGeom prst="ellipse">
            <a:avLst/>
          </a:prstGeom>
          <a:solidFill>
            <a:schemeClr val="tx1"/>
          </a:solidFill>
          <a:ln w="9525">
            <a:solidFill>
              <a:schemeClr val="tx1"/>
            </a:solidFill>
            <a:round/>
            <a:headEnd/>
            <a:tailEnd/>
          </a:ln>
        </p:spPr>
        <p:txBody>
          <a:bodyPr wrap="none" anchor="ctr"/>
          <a:lstStyle/>
          <a:p>
            <a:endParaRPr lang="en-US" dirty="0"/>
          </a:p>
        </p:txBody>
      </p:sp>
      <p:pic>
        <p:nvPicPr>
          <p:cNvPr id="21511" name="Picture 1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84388" y="1450975"/>
            <a:ext cx="4235450" cy="4957763"/>
          </a:xfrm>
          <a:prstGeom prst="rect">
            <a:avLst/>
          </a:prstGeom>
          <a:noFill/>
          <a:ln w="76200">
            <a:noFill/>
            <a:miter lim="800000"/>
            <a:headEnd/>
            <a:tailEnd/>
          </a:ln>
        </p:spPr>
      </p:pic>
      <p:sp>
        <p:nvSpPr>
          <p:cNvPr id="21512" name="Line 13"/>
          <p:cNvSpPr>
            <a:spLocks noChangeShapeType="1"/>
          </p:cNvSpPr>
          <p:nvPr/>
        </p:nvSpPr>
        <p:spPr bwMode="auto">
          <a:xfrm flipH="1">
            <a:off x="5318125" y="3100388"/>
            <a:ext cx="427038" cy="246062"/>
          </a:xfrm>
          <a:prstGeom prst="line">
            <a:avLst/>
          </a:prstGeom>
          <a:noFill/>
          <a:ln w="9525">
            <a:solidFill>
              <a:schemeClr val="tx1"/>
            </a:solidFill>
            <a:round/>
            <a:headEnd/>
            <a:tailEnd/>
          </a:ln>
        </p:spPr>
        <p:txBody>
          <a:bodyPr wrap="none" anchor="ctr"/>
          <a:lstStyle/>
          <a:p>
            <a:endParaRPr lang="en-US" dirty="0"/>
          </a:p>
        </p:txBody>
      </p:sp>
      <p:sp>
        <p:nvSpPr>
          <p:cNvPr id="3332110" name="Rectangle 14"/>
          <p:cNvSpPr>
            <a:spLocks noChangeArrowheads="1"/>
          </p:cNvSpPr>
          <p:nvPr/>
        </p:nvSpPr>
        <p:spPr bwMode="auto">
          <a:xfrm>
            <a:off x="739402" y="128588"/>
            <a:ext cx="7266733" cy="707886"/>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ctr">
              <a:defRPr/>
            </a:pPr>
            <a:r>
              <a:rPr lang="en-US" sz="4000" b="1" dirty="0"/>
              <a:t>Molecular Mechanisms of Cancer</a:t>
            </a:r>
            <a:endParaRPr lang="en-US" b="1" dirty="0"/>
          </a:p>
        </p:txBody>
      </p:sp>
      <p:sp>
        <p:nvSpPr>
          <p:cNvPr id="3332111" name="Rectangle 15"/>
          <p:cNvSpPr>
            <a:spLocks noChangeArrowheads="1"/>
          </p:cNvSpPr>
          <p:nvPr/>
        </p:nvSpPr>
        <p:spPr bwMode="auto">
          <a:xfrm>
            <a:off x="7178675" y="6232525"/>
            <a:ext cx="2058988" cy="457200"/>
          </a:xfrm>
          <a:prstGeom prst="rect">
            <a:avLst/>
          </a:prstGeom>
          <a:noFill/>
          <a:ln w="9525">
            <a:noFill/>
            <a:miter lim="800000"/>
            <a:headEnd/>
            <a:tailEnd/>
          </a:ln>
          <a:effectLst>
            <a:outerShdw dist="35921" dir="2700000" algn="ctr" rotWithShape="0">
              <a:srgbClr val="000000"/>
            </a:outerShdw>
          </a:effectLst>
        </p:spPr>
        <p:txBody>
          <a:bodyPr>
            <a:spAutoFit/>
          </a:bodyPr>
          <a:lstStyle/>
          <a:p>
            <a:pPr>
              <a:defRPr/>
            </a:pPr>
            <a:r>
              <a:rPr lang="en-US" sz="1200" dirty="0">
                <a:latin typeface="Arial" charset="0"/>
              </a:rPr>
              <a:t>After Hanahan &amp; Weinberg,</a:t>
            </a:r>
          </a:p>
          <a:p>
            <a:pPr>
              <a:defRPr/>
            </a:pPr>
            <a:r>
              <a:rPr lang="en-US" sz="1200" dirty="0">
                <a:latin typeface="Arial" charset="0"/>
              </a:rPr>
              <a:t>Cell 100:57 (2000)</a:t>
            </a:r>
          </a:p>
        </p:txBody>
      </p:sp>
      <p:pic>
        <p:nvPicPr>
          <p:cNvPr id="21515" name="Picture 16"/>
          <p:cNvPicPr>
            <a:picLocks noChangeAspect="1" noChangeArrowheads="1"/>
          </p:cNvPicPr>
          <p:nvPr/>
        </p:nvPicPr>
        <p:blipFill>
          <a:blip r:embed="rId4"/>
          <a:srcRect/>
          <a:stretch>
            <a:fillRect/>
          </a:stretch>
        </p:blipFill>
        <p:spPr bwMode="auto">
          <a:xfrm>
            <a:off x="4783138" y="3395663"/>
            <a:ext cx="57150" cy="55562"/>
          </a:xfrm>
          <a:prstGeom prst="rect">
            <a:avLst/>
          </a:prstGeom>
          <a:noFill/>
          <a:ln w="9525">
            <a:noFill/>
            <a:miter lim="800000"/>
            <a:headEnd/>
            <a:tailEnd/>
          </a:ln>
        </p:spPr>
      </p:pic>
      <p:sp>
        <p:nvSpPr>
          <p:cNvPr id="21516" name="Line 17"/>
          <p:cNvSpPr>
            <a:spLocks noChangeShapeType="1"/>
          </p:cNvSpPr>
          <p:nvPr/>
        </p:nvSpPr>
        <p:spPr bwMode="auto">
          <a:xfrm flipH="1">
            <a:off x="-177800" y="665163"/>
            <a:ext cx="7937" cy="130175"/>
          </a:xfrm>
          <a:prstGeom prst="line">
            <a:avLst/>
          </a:prstGeom>
          <a:noFill/>
          <a:ln w="9525">
            <a:solidFill>
              <a:schemeClr val="tx1"/>
            </a:solidFill>
            <a:round/>
            <a:headEnd/>
            <a:tailEnd/>
          </a:ln>
        </p:spPr>
        <p:txBody>
          <a:bodyPr wrap="none" anchor="ctr"/>
          <a:lstStyle/>
          <a:p>
            <a:endParaRPr lang="en-US" dirty="0"/>
          </a:p>
        </p:txBody>
      </p:sp>
      <p:sp>
        <p:nvSpPr>
          <p:cNvPr id="3332114" name="Line 18"/>
          <p:cNvSpPr>
            <a:spLocks noChangeShapeType="1"/>
          </p:cNvSpPr>
          <p:nvPr/>
        </p:nvSpPr>
        <p:spPr bwMode="auto">
          <a:xfrm flipH="1">
            <a:off x="5318125" y="3119438"/>
            <a:ext cx="428625" cy="247650"/>
          </a:xfrm>
          <a:prstGeom prst="line">
            <a:avLst/>
          </a:prstGeom>
          <a:noFill/>
          <a:ln w="76200">
            <a:solidFill>
              <a:srgbClr val="E7361C"/>
            </a:solidFill>
            <a:round/>
            <a:headEnd/>
            <a:tailEnd/>
          </a:ln>
          <a:effectLst>
            <a:outerShdw dist="35921" dir="2700000" algn="ctr" rotWithShape="0">
              <a:schemeClr val="bg2"/>
            </a:outerShdw>
          </a:effectLst>
        </p:spPr>
        <p:txBody>
          <a:bodyPr wrap="none" anchor="ctr"/>
          <a:lstStyle/>
          <a:p>
            <a:pPr>
              <a:defRPr/>
            </a:pPr>
            <a:endParaRPr lang="en-US" dirty="0"/>
          </a:p>
        </p:txBody>
      </p:sp>
      <p:sp>
        <p:nvSpPr>
          <p:cNvPr id="21518" name="Line 19"/>
          <p:cNvSpPr>
            <a:spLocks noChangeShapeType="1"/>
          </p:cNvSpPr>
          <p:nvPr/>
        </p:nvSpPr>
        <p:spPr bwMode="auto">
          <a:xfrm>
            <a:off x="5156200" y="4649788"/>
            <a:ext cx="573088" cy="323850"/>
          </a:xfrm>
          <a:prstGeom prst="line">
            <a:avLst/>
          </a:prstGeom>
          <a:noFill/>
          <a:ln w="76200">
            <a:noFill/>
            <a:round/>
            <a:headEnd/>
            <a:tailEnd/>
          </a:ln>
        </p:spPr>
        <p:txBody>
          <a:bodyPr wrap="none" anchor="ctr"/>
          <a:lstStyle/>
          <a:p>
            <a:endParaRPr lang="en-US" dirty="0"/>
          </a:p>
        </p:txBody>
      </p:sp>
      <p:sp>
        <p:nvSpPr>
          <p:cNvPr id="21519" name="Line 20"/>
          <p:cNvSpPr>
            <a:spLocks noChangeShapeType="1"/>
          </p:cNvSpPr>
          <p:nvPr/>
        </p:nvSpPr>
        <p:spPr bwMode="auto">
          <a:xfrm flipH="1">
            <a:off x="2527300" y="4541838"/>
            <a:ext cx="527050" cy="527050"/>
          </a:xfrm>
          <a:prstGeom prst="line">
            <a:avLst/>
          </a:prstGeom>
          <a:noFill/>
          <a:ln w="76200">
            <a:noFill/>
            <a:round/>
            <a:headEnd/>
            <a:tailEnd/>
          </a:ln>
        </p:spPr>
        <p:txBody>
          <a:bodyPr wrap="none" anchor="ctr"/>
          <a:lstStyle/>
          <a:p>
            <a:endParaRPr lang="en-US" dirty="0"/>
          </a:p>
        </p:txBody>
      </p:sp>
      <p:sp>
        <p:nvSpPr>
          <p:cNvPr id="21520" name="Line 21"/>
          <p:cNvSpPr>
            <a:spLocks noChangeShapeType="1"/>
          </p:cNvSpPr>
          <p:nvPr/>
        </p:nvSpPr>
        <p:spPr bwMode="auto">
          <a:xfrm>
            <a:off x="2546350" y="2808288"/>
            <a:ext cx="669925" cy="387350"/>
          </a:xfrm>
          <a:prstGeom prst="line">
            <a:avLst/>
          </a:prstGeom>
          <a:noFill/>
          <a:ln w="76200">
            <a:noFill/>
            <a:round/>
            <a:headEnd/>
            <a:tailEnd/>
          </a:ln>
        </p:spPr>
        <p:txBody>
          <a:bodyPr wrap="none" anchor="ctr"/>
          <a:lstStyle/>
          <a:p>
            <a:endParaRPr lang="en-US" dirty="0"/>
          </a:p>
        </p:txBody>
      </p:sp>
      <p:sp>
        <p:nvSpPr>
          <p:cNvPr id="21521" name="Rectangle 22"/>
          <p:cNvSpPr>
            <a:spLocks noChangeArrowheads="1"/>
          </p:cNvSpPr>
          <p:nvPr/>
        </p:nvSpPr>
        <p:spPr bwMode="auto">
          <a:xfrm>
            <a:off x="2197100" y="2000250"/>
            <a:ext cx="1709738" cy="635000"/>
          </a:xfrm>
          <a:prstGeom prst="rect">
            <a:avLst/>
          </a:prstGeom>
          <a:solidFill>
            <a:srgbClr val="020184"/>
          </a:solidFill>
          <a:ln w="9525">
            <a:noFill/>
            <a:miter lim="800000"/>
            <a:headEnd/>
            <a:tailEnd/>
          </a:ln>
        </p:spPr>
        <p:txBody>
          <a:bodyPr wrap="none" anchor="ctr"/>
          <a:lstStyle/>
          <a:p>
            <a:endParaRPr lang="en-US" dirty="0"/>
          </a:p>
        </p:txBody>
      </p:sp>
      <p:sp>
        <p:nvSpPr>
          <p:cNvPr id="3332119" name="Rectangle 23"/>
          <p:cNvSpPr>
            <a:spLocks noChangeArrowheads="1"/>
          </p:cNvSpPr>
          <p:nvPr/>
        </p:nvSpPr>
        <p:spPr bwMode="auto">
          <a:xfrm>
            <a:off x="482600" y="2098675"/>
            <a:ext cx="2120900" cy="1041400"/>
          </a:xfrm>
          <a:prstGeom prst="rect">
            <a:avLst/>
          </a:prstGeom>
          <a:solidFill>
            <a:srgbClr val="127747"/>
          </a:solidFill>
          <a:ln w="9525">
            <a:noFill/>
            <a:miter lim="800000"/>
            <a:headEnd/>
            <a:tailEnd/>
          </a:ln>
          <a:effectLst>
            <a:outerShdw dist="35921" dir="2700000" algn="ctr" rotWithShape="0">
              <a:schemeClr val="bg2"/>
            </a:outerShdw>
          </a:effectLst>
        </p:spPr>
        <p:txBody>
          <a:bodyPr wrap="none" anchor="ctr"/>
          <a:lstStyle/>
          <a:p>
            <a:pPr algn="ctr">
              <a:defRPr/>
            </a:pPr>
            <a:endParaRPr lang="en-US" sz="2000" dirty="0"/>
          </a:p>
        </p:txBody>
      </p:sp>
      <p:sp>
        <p:nvSpPr>
          <p:cNvPr id="3332120" name="Text Box 24"/>
          <p:cNvSpPr txBox="1">
            <a:spLocks noChangeArrowheads="1"/>
          </p:cNvSpPr>
          <p:nvPr/>
        </p:nvSpPr>
        <p:spPr bwMode="auto">
          <a:xfrm>
            <a:off x="555625" y="2162175"/>
            <a:ext cx="1887538" cy="8604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lnSpc>
                <a:spcPct val="90000"/>
              </a:lnSpc>
              <a:defRPr/>
            </a:pPr>
            <a:r>
              <a:rPr lang="en-US" dirty="0">
                <a:latin typeface="Arial" charset="0"/>
              </a:rPr>
              <a:t>Evading Apoptosis</a:t>
            </a:r>
            <a:endParaRPr lang="en-US" dirty="0"/>
          </a:p>
        </p:txBody>
      </p:sp>
      <p:sp>
        <p:nvSpPr>
          <p:cNvPr id="21524" name="Rectangle 25"/>
          <p:cNvSpPr>
            <a:spLocks noChangeArrowheads="1"/>
          </p:cNvSpPr>
          <p:nvPr/>
        </p:nvSpPr>
        <p:spPr bwMode="auto">
          <a:xfrm>
            <a:off x="4643438" y="1949450"/>
            <a:ext cx="1752600" cy="762000"/>
          </a:xfrm>
          <a:prstGeom prst="rect">
            <a:avLst/>
          </a:prstGeom>
          <a:solidFill>
            <a:srgbClr val="020294"/>
          </a:solidFill>
          <a:ln w="9525">
            <a:noFill/>
            <a:miter lim="800000"/>
            <a:headEnd/>
            <a:tailEnd/>
          </a:ln>
        </p:spPr>
        <p:txBody>
          <a:bodyPr wrap="none" anchor="ctr"/>
          <a:lstStyle/>
          <a:p>
            <a:endParaRPr lang="en-US" dirty="0"/>
          </a:p>
        </p:txBody>
      </p:sp>
      <p:sp>
        <p:nvSpPr>
          <p:cNvPr id="3332122" name="Rectangle 26"/>
          <p:cNvSpPr>
            <a:spLocks noChangeArrowheads="1"/>
          </p:cNvSpPr>
          <p:nvPr/>
        </p:nvSpPr>
        <p:spPr bwMode="auto">
          <a:xfrm>
            <a:off x="3184525" y="1447800"/>
            <a:ext cx="3187700" cy="935038"/>
          </a:xfrm>
          <a:prstGeom prst="rect">
            <a:avLst/>
          </a:prstGeom>
          <a:solidFill>
            <a:srgbClr val="7EAA46"/>
          </a:solidFill>
          <a:ln w="28575">
            <a:noFill/>
            <a:miter lim="800000"/>
            <a:headEnd/>
            <a:tailEnd/>
          </a:ln>
          <a:effectLst>
            <a:outerShdw dist="35921" dir="2700000" algn="ctr" rotWithShape="0">
              <a:schemeClr val="bg2"/>
            </a:outerShdw>
          </a:effectLst>
        </p:spPr>
        <p:txBody>
          <a:bodyPr wrap="none" anchor="ctr"/>
          <a:lstStyle/>
          <a:p>
            <a:pPr algn="ctr">
              <a:defRPr/>
            </a:pPr>
            <a:endParaRPr lang="en-US" sz="2000" dirty="0"/>
          </a:p>
        </p:txBody>
      </p:sp>
      <p:sp>
        <p:nvSpPr>
          <p:cNvPr id="3332123" name="Text Box 27"/>
          <p:cNvSpPr txBox="1">
            <a:spLocks noChangeArrowheads="1"/>
          </p:cNvSpPr>
          <p:nvPr/>
        </p:nvSpPr>
        <p:spPr bwMode="auto">
          <a:xfrm>
            <a:off x="3149600" y="1487488"/>
            <a:ext cx="3219450" cy="590931"/>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lnSpc>
                <a:spcPct val="90000"/>
              </a:lnSpc>
              <a:defRPr/>
            </a:pPr>
            <a:r>
              <a:rPr lang="en-US" dirty="0">
                <a:effectLst>
                  <a:outerShdw blurRad="38100" dist="38100" dir="2700000" algn="tl">
                    <a:srgbClr val="000000">
                      <a:alpha val="43137"/>
                    </a:srgbClr>
                  </a:outerShdw>
                </a:effectLst>
                <a:latin typeface="Arial" charset="0"/>
              </a:rPr>
              <a:t>Self-Sufficiency in Growth Signals</a:t>
            </a:r>
          </a:p>
        </p:txBody>
      </p:sp>
      <p:sp>
        <p:nvSpPr>
          <p:cNvPr id="21527" name="Rectangle 28"/>
          <p:cNvSpPr>
            <a:spLocks noChangeArrowheads="1"/>
          </p:cNvSpPr>
          <p:nvPr/>
        </p:nvSpPr>
        <p:spPr bwMode="auto">
          <a:xfrm>
            <a:off x="4584700" y="5216525"/>
            <a:ext cx="1795463" cy="677863"/>
          </a:xfrm>
          <a:prstGeom prst="rect">
            <a:avLst/>
          </a:prstGeom>
          <a:solidFill>
            <a:srgbClr val="020285"/>
          </a:solidFill>
          <a:ln w="9525">
            <a:noFill/>
            <a:miter lim="800000"/>
            <a:headEnd/>
            <a:tailEnd/>
          </a:ln>
        </p:spPr>
        <p:txBody>
          <a:bodyPr wrap="none" anchor="ctr"/>
          <a:lstStyle/>
          <a:p>
            <a:endParaRPr lang="en-US" dirty="0"/>
          </a:p>
        </p:txBody>
      </p:sp>
      <p:sp>
        <p:nvSpPr>
          <p:cNvPr id="3332125" name="Rectangle 29"/>
          <p:cNvSpPr>
            <a:spLocks noChangeArrowheads="1"/>
          </p:cNvSpPr>
          <p:nvPr/>
        </p:nvSpPr>
        <p:spPr bwMode="auto">
          <a:xfrm>
            <a:off x="5726113" y="4341813"/>
            <a:ext cx="2871787" cy="1084262"/>
          </a:xfrm>
          <a:prstGeom prst="rect">
            <a:avLst/>
          </a:prstGeom>
          <a:solidFill>
            <a:srgbClr val="60136E"/>
          </a:solidFill>
          <a:ln w="9525">
            <a:noFill/>
            <a:miter lim="800000"/>
            <a:headEnd/>
            <a:tailEnd/>
          </a:ln>
          <a:effectLst>
            <a:outerShdw dist="35921" dir="2700000" algn="ctr" rotWithShape="0">
              <a:schemeClr val="bg2"/>
            </a:outerShdw>
          </a:effectLst>
        </p:spPr>
        <p:txBody>
          <a:bodyPr wrap="none" anchor="ctr"/>
          <a:lstStyle/>
          <a:p>
            <a:pPr algn="ctr">
              <a:defRPr/>
            </a:pPr>
            <a:endParaRPr lang="en-US" sz="2000" dirty="0"/>
          </a:p>
        </p:txBody>
      </p:sp>
      <p:sp>
        <p:nvSpPr>
          <p:cNvPr id="3332126" name="Text Box 30"/>
          <p:cNvSpPr txBox="1">
            <a:spLocks noChangeArrowheads="1"/>
          </p:cNvSpPr>
          <p:nvPr/>
        </p:nvSpPr>
        <p:spPr bwMode="auto">
          <a:xfrm>
            <a:off x="5797550" y="4470400"/>
            <a:ext cx="2782888" cy="860425"/>
          </a:xfrm>
          <a:prstGeom prst="rect">
            <a:avLst/>
          </a:prstGeom>
          <a:noFill/>
          <a:ln w="9525">
            <a:noFill/>
            <a:miter lim="800000"/>
            <a:headEnd/>
            <a:tailEnd/>
          </a:ln>
          <a:effectLst>
            <a:outerShdw dist="35921" dir="2700000" algn="ctr" rotWithShape="0">
              <a:schemeClr val="bg2"/>
            </a:outerShdw>
          </a:effectLst>
        </p:spPr>
        <p:txBody>
          <a:bodyPr>
            <a:spAutoFit/>
          </a:bodyPr>
          <a:lstStyle/>
          <a:p>
            <a:pPr>
              <a:lnSpc>
                <a:spcPct val="90000"/>
              </a:lnSpc>
              <a:defRPr/>
            </a:pPr>
            <a:r>
              <a:rPr lang="en-US" dirty="0">
                <a:latin typeface="Arial" charset="0"/>
              </a:rPr>
              <a:t>Tissue Invasion</a:t>
            </a:r>
          </a:p>
          <a:p>
            <a:pPr>
              <a:lnSpc>
                <a:spcPct val="90000"/>
              </a:lnSpc>
              <a:defRPr/>
            </a:pPr>
            <a:r>
              <a:rPr lang="en-US" dirty="0">
                <a:latin typeface="Arial" charset="0"/>
              </a:rPr>
              <a:t>and Metastasis</a:t>
            </a:r>
          </a:p>
        </p:txBody>
      </p:sp>
      <p:sp>
        <p:nvSpPr>
          <p:cNvPr id="21530" name="Rectangle 31"/>
          <p:cNvSpPr>
            <a:spLocks noChangeArrowheads="1"/>
          </p:cNvSpPr>
          <p:nvPr/>
        </p:nvSpPr>
        <p:spPr bwMode="auto">
          <a:xfrm>
            <a:off x="2027238" y="5226050"/>
            <a:ext cx="1736725" cy="769938"/>
          </a:xfrm>
          <a:prstGeom prst="rect">
            <a:avLst/>
          </a:prstGeom>
          <a:solidFill>
            <a:srgbClr val="02016C"/>
          </a:solidFill>
          <a:ln w="9525">
            <a:noFill/>
            <a:miter lim="800000"/>
            <a:headEnd/>
            <a:tailEnd/>
          </a:ln>
        </p:spPr>
        <p:txBody>
          <a:bodyPr wrap="none" anchor="ctr"/>
          <a:lstStyle/>
          <a:p>
            <a:endParaRPr lang="en-US" dirty="0"/>
          </a:p>
        </p:txBody>
      </p:sp>
      <p:sp>
        <p:nvSpPr>
          <p:cNvPr id="3332128" name="Rectangle 32"/>
          <p:cNvSpPr>
            <a:spLocks noChangeArrowheads="1"/>
          </p:cNvSpPr>
          <p:nvPr/>
        </p:nvSpPr>
        <p:spPr bwMode="auto">
          <a:xfrm>
            <a:off x="422275" y="4291013"/>
            <a:ext cx="2384425" cy="1049337"/>
          </a:xfrm>
          <a:prstGeom prst="rect">
            <a:avLst/>
          </a:prstGeom>
          <a:solidFill>
            <a:srgbClr val="A6033E"/>
          </a:solidFill>
          <a:ln w="9525">
            <a:noFill/>
            <a:miter lim="800000"/>
            <a:headEnd/>
            <a:tailEnd/>
          </a:ln>
          <a:effectLst>
            <a:outerShdw dist="35921" dir="2700000" algn="ctr" rotWithShape="0">
              <a:schemeClr val="bg2"/>
            </a:outerShdw>
          </a:effectLst>
        </p:spPr>
        <p:txBody>
          <a:bodyPr wrap="none" anchor="ctr"/>
          <a:lstStyle/>
          <a:p>
            <a:pPr algn="ctr">
              <a:defRPr/>
            </a:pPr>
            <a:endParaRPr lang="en-US" sz="2000" dirty="0"/>
          </a:p>
        </p:txBody>
      </p:sp>
      <p:sp>
        <p:nvSpPr>
          <p:cNvPr id="3332129" name="Rectangle 33"/>
          <p:cNvSpPr>
            <a:spLocks noChangeArrowheads="1"/>
          </p:cNvSpPr>
          <p:nvPr/>
        </p:nvSpPr>
        <p:spPr bwMode="auto">
          <a:xfrm>
            <a:off x="2797175" y="5622925"/>
            <a:ext cx="3546475" cy="949325"/>
          </a:xfrm>
          <a:prstGeom prst="rect">
            <a:avLst/>
          </a:prstGeom>
          <a:solidFill>
            <a:srgbClr val="2582D4"/>
          </a:solidFill>
          <a:ln w="9525">
            <a:noFill/>
            <a:miter lim="800000"/>
            <a:headEnd/>
            <a:tailEnd/>
          </a:ln>
          <a:effectLst>
            <a:outerShdw dist="35921" dir="2700000" algn="ctr" rotWithShape="0">
              <a:schemeClr val="bg2"/>
            </a:outerShdw>
          </a:effectLst>
        </p:spPr>
        <p:txBody>
          <a:bodyPr wrap="none" anchor="ctr"/>
          <a:lstStyle/>
          <a:p>
            <a:pPr algn="ctr">
              <a:defRPr/>
            </a:pPr>
            <a:endParaRPr lang="en-US" sz="2000" dirty="0"/>
          </a:p>
        </p:txBody>
      </p:sp>
      <p:sp>
        <p:nvSpPr>
          <p:cNvPr id="3332130" name="Text Box 34"/>
          <p:cNvSpPr txBox="1">
            <a:spLocks noChangeArrowheads="1"/>
          </p:cNvSpPr>
          <p:nvPr/>
        </p:nvSpPr>
        <p:spPr bwMode="auto">
          <a:xfrm>
            <a:off x="388938" y="4378325"/>
            <a:ext cx="2401887" cy="8604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lnSpc>
                <a:spcPct val="90000"/>
              </a:lnSpc>
              <a:defRPr/>
            </a:pPr>
            <a:r>
              <a:rPr lang="en-US" dirty="0">
                <a:latin typeface="Arial" charset="0"/>
              </a:rPr>
              <a:t>Sustained</a:t>
            </a:r>
          </a:p>
          <a:p>
            <a:pPr algn="ctr">
              <a:lnSpc>
                <a:spcPct val="90000"/>
              </a:lnSpc>
              <a:defRPr/>
            </a:pPr>
            <a:r>
              <a:rPr lang="en-US" dirty="0">
                <a:latin typeface="Arial" charset="0"/>
              </a:rPr>
              <a:t>Angiogenesis</a:t>
            </a:r>
          </a:p>
        </p:txBody>
      </p:sp>
      <p:sp>
        <p:nvSpPr>
          <p:cNvPr id="3332131" name="Text Box 35"/>
          <p:cNvSpPr txBox="1">
            <a:spLocks noChangeArrowheads="1"/>
          </p:cNvSpPr>
          <p:nvPr/>
        </p:nvSpPr>
        <p:spPr bwMode="auto">
          <a:xfrm>
            <a:off x="2797175" y="5710238"/>
            <a:ext cx="3578225" cy="8604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lnSpc>
                <a:spcPct val="90000"/>
              </a:lnSpc>
              <a:defRPr/>
            </a:pPr>
            <a:r>
              <a:rPr lang="en-US" dirty="0">
                <a:latin typeface="Arial" charset="0"/>
              </a:rPr>
              <a:t>Limitless Replicative</a:t>
            </a:r>
          </a:p>
          <a:p>
            <a:pPr algn="ctr">
              <a:lnSpc>
                <a:spcPct val="90000"/>
              </a:lnSpc>
              <a:defRPr/>
            </a:pPr>
            <a:r>
              <a:rPr lang="en-US" dirty="0">
                <a:latin typeface="Arial" charset="0"/>
              </a:rPr>
              <a:t>Potential</a:t>
            </a:r>
          </a:p>
        </p:txBody>
      </p:sp>
      <p:sp>
        <p:nvSpPr>
          <p:cNvPr id="21535" name="AutoShape 36"/>
          <p:cNvSpPr>
            <a:spLocks noChangeArrowheads="1"/>
          </p:cNvSpPr>
          <p:nvPr/>
        </p:nvSpPr>
        <p:spPr bwMode="auto">
          <a:xfrm rot="-4711307">
            <a:off x="4775993" y="2634457"/>
            <a:ext cx="373063" cy="304800"/>
          </a:xfrm>
          <a:prstGeom prst="triangle">
            <a:avLst>
              <a:gd name="adj" fmla="val 50000"/>
            </a:avLst>
          </a:prstGeom>
          <a:solidFill>
            <a:srgbClr val="020298"/>
          </a:solidFill>
          <a:ln w="9525">
            <a:noFill/>
            <a:miter lim="800000"/>
            <a:headEnd/>
            <a:tailEnd/>
          </a:ln>
        </p:spPr>
        <p:txBody>
          <a:bodyPr wrap="none" anchor="ctr"/>
          <a:lstStyle/>
          <a:p>
            <a:endParaRPr lang="en-US" dirty="0"/>
          </a:p>
        </p:txBody>
      </p:sp>
      <p:sp>
        <p:nvSpPr>
          <p:cNvPr id="3332133" name="Rectangle 37"/>
          <p:cNvSpPr>
            <a:spLocks noChangeArrowheads="1"/>
          </p:cNvSpPr>
          <p:nvPr/>
        </p:nvSpPr>
        <p:spPr bwMode="auto">
          <a:xfrm>
            <a:off x="5740400" y="2738438"/>
            <a:ext cx="3338513" cy="1023937"/>
          </a:xfrm>
          <a:prstGeom prst="rect">
            <a:avLst/>
          </a:prstGeom>
          <a:solidFill>
            <a:srgbClr val="E7361C"/>
          </a:solidFill>
          <a:ln w="9525">
            <a:noFill/>
            <a:miter lim="800000"/>
            <a:headEnd/>
            <a:tailEnd/>
          </a:ln>
          <a:effectLst>
            <a:outerShdw dist="35921" dir="2700000" algn="ctr" rotWithShape="0">
              <a:schemeClr val="bg2"/>
            </a:outerShdw>
          </a:effectLst>
        </p:spPr>
        <p:txBody>
          <a:bodyPr wrap="none" anchor="ctr"/>
          <a:lstStyle/>
          <a:p>
            <a:pPr algn="ctr">
              <a:defRPr/>
            </a:pPr>
            <a:endParaRPr lang="en-US" sz="2000" dirty="0"/>
          </a:p>
        </p:txBody>
      </p:sp>
      <p:sp>
        <p:nvSpPr>
          <p:cNvPr id="3332134" name="Text Box 38"/>
          <p:cNvSpPr txBox="1">
            <a:spLocks noChangeArrowheads="1"/>
          </p:cNvSpPr>
          <p:nvPr/>
        </p:nvSpPr>
        <p:spPr bwMode="auto">
          <a:xfrm>
            <a:off x="5684838" y="2816225"/>
            <a:ext cx="3432175" cy="8604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lnSpc>
                <a:spcPct val="90000"/>
              </a:lnSpc>
              <a:defRPr/>
            </a:pPr>
            <a:r>
              <a:rPr lang="en-US" dirty="0">
                <a:latin typeface="Arial" charset="0"/>
              </a:rPr>
              <a:t>Insensitivity to </a:t>
            </a:r>
          </a:p>
          <a:p>
            <a:pPr algn="ctr">
              <a:lnSpc>
                <a:spcPct val="90000"/>
              </a:lnSpc>
              <a:defRPr/>
            </a:pPr>
            <a:r>
              <a:rPr lang="en-US" dirty="0">
                <a:latin typeface="Arial" charset="0"/>
              </a:rPr>
              <a:t>Anti-Growth Signals</a:t>
            </a:r>
          </a:p>
        </p:txBody>
      </p:sp>
      <p:sp>
        <p:nvSpPr>
          <p:cNvPr id="21538" name="AutoShape 39"/>
          <p:cNvSpPr>
            <a:spLocks noChangeArrowheads="1"/>
          </p:cNvSpPr>
          <p:nvPr/>
        </p:nvSpPr>
        <p:spPr bwMode="auto">
          <a:xfrm rot="-2032945">
            <a:off x="3273425" y="4919663"/>
            <a:ext cx="274638" cy="314325"/>
          </a:xfrm>
          <a:prstGeom prst="triangle">
            <a:avLst>
              <a:gd name="adj" fmla="val 50000"/>
            </a:avLst>
          </a:prstGeom>
          <a:solidFill>
            <a:srgbClr val="02027A"/>
          </a:solidFill>
          <a:ln w="9525">
            <a:noFill/>
            <a:miter lim="800000"/>
            <a:headEnd/>
            <a:tailEnd/>
          </a:ln>
        </p:spPr>
        <p:txBody>
          <a:bodyPr wrap="none" anchor="ctr"/>
          <a:lstStyle/>
          <a:p>
            <a:endParaRPr lang="en-US" dirty="0"/>
          </a:p>
        </p:txBody>
      </p:sp>
      <p:sp>
        <p:nvSpPr>
          <p:cNvPr id="21539" name="AutoShape 40"/>
          <p:cNvSpPr>
            <a:spLocks noChangeArrowheads="1"/>
          </p:cNvSpPr>
          <p:nvPr/>
        </p:nvSpPr>
        <p:spPr bwMode="auto">
          <a:xfrm rot="8780395">
            <a:off x="4835525" y="5022850"/>
            <a:ext cx="307975" cy="287338"/>
          </a:xfrm>
          <a:prstGeom prst="triangle">
            <a:avLst>
              <a:gd name="adj" fmla="val 50000"/>
            </a:avLst>
          </a:prstGeom>
          <a:solidFill>
            <a:srgbClr val="020288"/>
          </a:solidFill>
          <a:ln w="9525">
            <a:noFill/>
            <a:miter lim="800000"/>
            <a:headEnd/>
            <a:tailEnd/>
          </a:ln>
        </p:spPr>
        <p:txBody>
          <a:bodyPr wrap="none" anchor="ctr"/>
          <a:lstStyle/>
          <a:p>
            <a:endParaRPr lang="en-US" dirty="0"/>
          </a:p>
        </p:txBody>
      </p:sp>
      <p:sp>
        <p:nvSpPr>
          <p:cNvPr id="21540" name="AutoShape 41"/>
          <p:cNvSpPr>
            <a:spLocks noChangeArrowheads="1"/>
          </p:cNvSpPr>
          <p:nvPr/>
        </p:nvSpPr>
        <p:spPr bwMode="auto">
          <a:xfrm rot="-2367763">
            <a:off x="3055938" y="2525713"/>
            <a:ext cx="449262" cy="396875"/>
          </a:xfrm>
          <a:prstGeom prst="triangle">
            <a:avLst>
              <a:gd name="adj" fmla="val 50000"/>
            </a:avLst>
          </a:prstGeom>
          <a:solidFill>
            <a:srgbClr val="02028C"/>
          </a:solidFill>
          <a:ln w="9525">
            <a:noFill/>
            <a:miter lim="800000"/>
            <a:headEnd/>
            <a:tailEnd/>
          </a:ln>
        </p:spPr>
        <p:txBody>
          <a:bodyPr wrap="none" anchor="ctr"/>
          <a:lstStyle/>
          <a:p>
            <a:endParaRPr lang="en-US" dirty="0"/>
          </a:p>
        </p:txBody>
      </p:sp>
      <p:sp>
        <p:nvSpPr>
          <p:cNvPr id="21541" name="Oval 42"/>
          <p:cNvSpPr>
            <a:spLocks noChangeArrowheads="1"/>
          </p:cNvSpPr>
          <p:nvPr/>
        </p:nvSpPr>
        <p:spPr bwMode="auto">
          <a:xfrm>
            <a:off x="2898775" y="2643188"/>
            <a:ext cx="2581275" cy="2608262"/>
          </a:xfrm>
          <a:prstGeom prst="ellipse">
            <a:avLst/>
          </a:prstGeom>
          <a:noFill/>
          <a:ln w="38100">
            <a:solidFill>
              <a:schemeClr val="bg2"/>
            </a:solidFill>
            <a:round/>
            <a:headEnd/>
            <a:tailEnd/>
          </a:ln>
        </p:spPr>
        <p:txBody>
          <a:bodyPr wrap="none" anchor="ctr"/>
          <a:lstStyle/>
          <a:p>
            <a:endParaRPr lang="en-US" dirty="0"/>
          </a:p>
        </p:txBody>
      </p:sp>
      <p:sp>
        <p:nvSpPr>
          <p:cNvPr id="21542" name="Line 2"/>
          <p:cNvSpPr>
            <a:spLocks noChangeShapeType="1"/>
          </p:cNvSpPr>
          <p:nvPr/>
        </p:nvSpPr>
        <p:spPr bwMode="auto">
          <a:xfrm>
            <a:off x="3581400" y="2120900"/>
            <a:ext cx="0" cy="603250"/>
          </a:xfrm>
          <a:prstGeom prst="line">
            <a:avLst/>
          </a:prstGeom>
          <a:noFill/>
          <a:ln w="76200">
            <a:noFill/>
            <a:round/>
            <a:headEnd/>
            <a:tailEnd/>
          </a:ln>
        </p:spPr>
        <p:txBody>
          <a:bodyPr wrap="none" anchor="ctr"/>
          <a:lstStyle/>
          <a:p>
            <a:endParaRPr lang="en-US" dirty="0"/>
          </a:p>
        </p:txBody>
      </p:sp>
      <p:sp>
        <p:nvSpPr>
          <p:cNvPr id="21543" name="Line 3"/>
          <p:cNvSpPr>
            <a:spLocks noChangeShapeType="1"/>
          </p:cNvSpPr>
          <p:nvPr/>
        </p:nvSpPr>
        <p:spPr bwMode="auto">
          <a:xfrm>
            <a:off x="3556000" y="5200650"/>
            <a:ext cx="0" cy="666750"/>
          </a:xfrm>
          <a:prstGeom prst="line">
            <a:avLst/>
          </a:prstGeom>
          <a:noFill/>
          <a:ln w="76200">
            <a:noFill/>
            <a:round/>
            <a:headEnd/>
            <a:tailEnd/>
          </a:ln>
        </p:spPr>
        <p:txBody>
          <a:bodyPr wrap="none" anchor="ctr"/>
          <a:lstStyle/>
          <a:p>
            <a:endParaRPr lang="en-US" dirty="0"/>
          </a:p>
        </p:txBody>
      </p:sp>
    </p:spTree>
    <p:extLst>
      <p:ext uri="{BB962C8B-B14F-4D97-AF65-F5344CB8AC3E}">
        <p14:creationId xmlns:p14="http://schemas.microsoft.com/office/powerpoint/2010/main" val="1935737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1295</Words>
  <Application>Microsoft Office PowerPoint</Application>
  <PresentationFormat>On-screen Show (4:3)</PresentationFormat>
  <Paragraphs>317</Paragraphs>
  <Slides>27</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Arial Black</vt:lpstr>
      <vt:lpstr>Calibri</vt:lpstr>
      <vt:lpstr>Symbol</vt:lpstr>
      <vt:lpstr>Times New Roman</vt:lpstr>
      <vt:lpstr>Wingdings</vt:lpstr>
      <vt:lpstr>Office Theme</vt:lpstr>
      <vt:lpstr>Photo Editor Photo</vt:lpstr>
      <vt:lpstr>One Mind for Research Summit</vt:lpstr>
      <vt:lpstr>The State of Cancer Then</vt:lpstr>
      <vt:lpstr>The Dream of Yesterday National Cancer Act of 1971</vt:lpstr>
      <vt:lpstr>The Hope of Today (legislation)</vt:lpstr>
      <vt:lpstr>National Program for the  Conquest of Cancer</vt:lpstr>
      <vt:lpstr>Strategic Inflection</vt:lpstr>
      <vt:lpstr>Strategic Inflections</vt:lpstr>
      <vt:lpstr>PowerPoint Presentation</vt:lpstr>
      <vt:lpstr>PowerPoint Presentation</vt:lpstr>
      <vt:lpstr>PowerPoint Presentation</vt:lpstr>
      <vt:lpstr>Understanding Mechanisms Not Manifestations of Disease</vt:lpstr>
      <vt:lpstr>KEY: Rational Integrated Therapy</vt:lpstr>
      <vt:lpstr>        Intervention in the Cancer Process        Prevent         Detect          Eliminate      Modulate       </vt:lpstr>
      <vt:lpstr>The Process of Progress</vt:lpstr>
      <vt:lpstr>Integration and Collaboration </vt:lpstr>
      <vt:lpstr>PowerPoint Presentation</vt:lpstr>
      <vt:lpstr>CHANGE</vt:lpstr>
      <vt:lpstr>Concept:  A National Network to Leverage Existing and Emerging Advanced Technology Development Resources</vt:lpstr>
      <vt:lpstr>As Envisioned: the National Advanced Technology Initiative for Cancer - A Nationwide Virtual “Network of Networks”</vt:lpstr>
      <vt:lpstr>PowerPoint Presentation</vt:lpstr>
      <vt:lpstr>The Cancer Bioinformatics Grid (CaBIG)</vt:lpstr>
      <vt:lpstr>From Then to Now</vt:lpstr>
      <vt:lpstr>PowerPoint Presentation</vt:lpstr>
      <vt:lpstr>From Then to Now</vt:lpstr>
      <vt:lpstr>Quality Improvement Model  Adapted to Individualized Oncology Now called Precision Medicine</vt:lpstr>
      <vt:lpstr>From Then to Now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Dream of Yesterday National Cancer Act of 1971</dc:title>
  <dc:creator>Andrew V Eschenbach</dc:creator>
  <cp:lastModifiedBy>Feats Inc</cp:lastModifiedBy>
  <cp:revision>18</cp:revision>
  <dcterms:created xsi:type="dcterms:W3CDTF">2015-05-26T18:35:13Z</dcterms:created>
  <dcterms:modified xsi:type="dcterms:W3CDTF">2015-05-29T12:14:05Z</dcterms:modified>
</cp:coreProperties>
</file>